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27" r:id="rId1"/>
  </p:sldMasterIdLst>
  <p:notesMasterIdLst>
    <p:notesMasterId r:id="rId51"/>
  </p:notesMasterIdLst>
  <p:sldIdLst>
    <p:sldId id="256" r:id="rId2"/>
    <p:sldId id="259" r:id="rId3"/>
    <p:sldId id="280" r:id="rId4"/>
    <p:sldId id="261" r:id="rId5"/>
    <p:sldId id="303" r:id="rId6"/>
    <p:sldId id="257" r:id="rId7"/>
    <p:sldId id="326" r:id="rId8"/>
    <p:sldId id="279" r:id="rId9"/>
    <p:sldId id="266" r:id="rId10"/>
    <p:sldId id="271" r:id="rId11"/>
    <p:sldId id="267" r:id="rId12"/>
    <p:sldId id="264" r:id="rId13"/>
    <p:sldId id="273" r:id="rId14"/>
    <p:sldId id="325" r:id="rId15"/>
    <p:sldId id="288" r:id="rId16"/>
    <p:sldId id="272" r:id="rId17"/>
    <p:sldId id="305" r:id="rId18"/>
    <p:sldId id="321" r:id="rId19"/>
    <p:sldId id="289" r:id="rId20"/>
    <p:sldId id="263" r:id="rId21"/>
    <p:sldId id="306" r:id="rId22"/>
    <p:sldId id="293" r:id="rId23"/>
    <p:sldId id="322" r:id="rId24"/>
    <p:sldId id="317" r:id="rId25"/>
    <p:sldId id="307" r:id="rId26"/>
    <p:sldId id="324" r:id="rId27"/>
    <p:sldId id="282" r:id="rId28"/>
    <p:sldId id="295" r:id="rId29"/>
    <p:sldId id="309" r:id="rId30"/>
    <p:sldId id="308" r:id="rId31"/>
    <p:sldId id="312" r:id="rId32"/>
    <p:sldId id="297" r:id="rId33"/>
    <p:sldId id="302" r:id="rId34"/>
    <p:sldId id="313" r:id="rId35"/>
    <p:sldId id="314" r:id="rId36"/>
    <p:sldId id="318" r:id="rId37"/>
    <p:sldId id="319" r:id="rId38"/>
    <p:sldId id="316" r:id="rId39"/>
    <p:sldId id="260" r:id="rId40"/>
    <p:sldId id="265" r:id="rId41"/>
    <p:sldId id="270" r:id="rId42"/>
    <p:sldId id="277" r:id="rId43"/>
    <p:sldId id="278" r:id="rId44"/>
    <p:sldId id="292" r:id="rId45"/>
    <p:sldId id="323" r:id="rId46"/>
    <p:sldId id="310" r:id="rId47"/>
    <p:sldId id="311" r:id="rId48"/>
    <p:sldId id="281" r:id="rId49"/>
    <p:sldId id="315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D3F1468-437D-EF4C-B263-8F95314299B4}">
          <p14:sldIdLst>
            <p14:sldId id="256"/>
            <p14:sldId id="259"/>
            <p14:sldId id="280"/>
            <p14:sldId id="261"/>
            <p14:sldId id="303"/>
            <p14:sldId id="257"/>
            <p14:sldId id="326"/>
            <p14:sldId id="279"/>
            <p14:sldId id="266"/>
            <p14:sldId id="271"/>
            <p14:sldId id="267"/>
            <p14:sldId id="264"/>
            <p14:sldId id="273"/>
            <p14:sldId id="325"/>
            <p14:sldId id="288"/>
            <p14:sldId id="272"/>
            <p14:sldId id="305"/>
            <p14:sldId id="321"/>
            <p14:sldId id="289"/>
            <p14:sldId id="263"/>
            <p14:sldId id="306"/>
            <p14:sldId id="293"/>
            <p14:sldId id="322"/>
            <p14:sldId id="317"/>
            <p14:sldId id="307"/>
            <p14:sldId id="324"/>
            <p14:sldId id="282"/>
            <p14:sldId id="295"/>
            <p14:sldId id="309"/>
            <p14:sldId id="308"/>
            <p14:sldId id="312"/>
            <p14:sldId id="297"/>
            <p14:sldId id="302"/>
            <p14:sldId id="313"/>
            <p14:sldId id="314"/>
            <p14:sldId id="318"/>
            <p14:sldId id="319"/>
            <p14:sldId id="316"/>
            <p14:sldId id="260"/>
            <p14:sldId id="265"/>
            <p14:sldId id="270"/>
            <p14:sldId id="277"/>
            <p14:sldId id="278"/>
            <p14:sldId id="292"/>
            <p14:sldId id="323"/>
            <p14:sldId id="310"/>
            <p14:sldId id="311"/>
            <p14:sldId id="281"/>
            <p14:sldId id="31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A0CC"/>
    <a:srgbClr val="82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43"/>
    <p:restoredTop sz="94857"/>
  </p:normalViewPr>
  <p:slideViewPr>
    <p:cSldViewPr snapToGrid="0" snapToObjects="1">
      <p:cViewPr>
        <p:scale>
          <a:sx n="89" d="100"/>
          <a:sy n="89" d="100"/>
        </p:scale>
        <p:origin x="680" y="304"/>
      </p:cViewPr>
      <p:guideLst/>
    </p:cSldViewPr>
  </p:slideViewPr>
  <p:outlineViewPr>
    <p:cViewPr>
      <p:scale>
        <a:sx n="33" d="100"/>
        <a:sy n="33" d="100"/>
      </p:scale>
      <p:origin x="0" y="-5471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6.tiff>
</file>

<file path=ppt/media/image18.tiff>
</file>

<file path=ppt/media/image19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4E1A3-64A2-4940-B18E-CBEB3056FCAC}" type="datetimeFigureOut">
              <a:rPr lang="es-ES_tradnl" smtClean="0"/>
              <a:t>16/5/19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3C8E53-CDC8-994F-A5E4-757BA0BA9BB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1515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18876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Workloads:</a:t>
            </a:r>
          </a:p>
          <a:p>
            <a:endParaRPr lang="en-US" dirty="0"/>
          </a:p>
          <a:p>
            <a:r>
              <a:rPr lang="en-US" dirty="0"/>
              <a:t>YCSB is widely used for evaluating NoSQL databases.</a:t>
            </a:r>
          </a:p>
          <a:p>
            <a:endParaRPr lang="en-US" dirty="0"/>
          </a:p>
          <a:p>
            <a:r>
              <a:rPr lang="en-US" dirty="0" err="1"/>
              <a:t>Smallbank</a:t>
            </a:r>
            <a:r>
              <a:rPr lang="en-US" dirty="0"/>
              <a:t> is a popular benchmark for OLTP workload.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14349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Xu et al. propose a taxonomy to classify and compare blockchains and this way assist in the design and evaluation of their impact on software architectures.</a:t>
            </a:r>
          </a:p>
          <a:p>
            <a:endParaRPr lang="en-US" dirty="0"/>
          </a:p>
          <a:p>
            <a:r>
              <a:rPr lang="en-US" dirty="0"/>
              <a:t>Costs Efficiency. Effectively using costs related to the usage of a DLT design.</a:t>
            </a:r>
          </a:p>
          <a:p>
            <a:r>
              <a:rPr lang="en-US" dirty="0"/>
              <a:t>Performance: The accomplishment of a given task measured against standards of accuracy, completeness, and speed.</a:t>
            </a:r>
          </a:p>
          <a:p>
            <a:r>
              <a:rPr lang="en-US" dirty="0"/>
              <a:t>Flexibility: The possibilities offered by a DLT design for maintenance and further development.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76076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Double-spending is a potential flaw in a digital cash scheme in which the same single digital token can be spent more than once.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9742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Less transparency</a:t>
            </a:r>
          </a:p>
          <a:p>
            <a:r>
              <a:rPr lang="en-US" dirty="0"/>
              <a:t>Less equal rights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82261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54149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1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6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6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2"/>
            <a:ext cx="2743200" cy="365125"/>
          </a:xfrm>
        </p:spPr>
        <p:txBody>
          <a:bodyPr/>
          <a:lstStyle/>
          <a:p>
            <a:fld id="{B965FE65-8260-BA4E-B45B-BDC7AF4CFED1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2"/>
            <a:ext cx="512488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2" y="5410200"/>
            <a:ext cx="77109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90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5"/>
            <a:ext cx="991235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2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5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98023-9928-2642-8D48-493496D384B1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98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419600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E594-44DD-6F42-9097-4F93B6A430CF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040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8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AABDA-3F8E-E24D-A23A-DBC0BF73F781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3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1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4404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2"/>
            <a:ext cx="9906002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5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BCA86-2465-524B-B057-694513C924C7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188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900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9" y="3360263"/>
            <a:ext cx="3208734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7" y="2677635"/>
            <a:ext cx="318438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4" y="3363435"/>
            <a:ext cx="3195829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1" y="2674463"/>
            <a:ext cx="319496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1" y="3360263"/>
            <a:ext cx="3194969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A2A3-BB60-E243-BD8F-0EDAE0B49B08}" type="datetime1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20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2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4" y="4404596"/>
            <a:ext cx="31952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4" y="2666998"/>
            <a:ext cx="3195241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4" y="4980859"/>
            <a:ext cx="3195241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4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3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1" y="4980855"/>
            <a:ext cx="3194969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70435-8838-7E4E-BCF1-C954210919DD}" type="datetime1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916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F6E6-629B-E04A-8464-D8CE8F9958BE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207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1" y="609600"/>
            <a:ext cx="200501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600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9B5CA-FCEC-9144-9595-C7AAC7E2EE9D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24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F9D04-E382-2345-99EF-241743508C09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93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419227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1E303-781B-6146-9241-4A540D31BCE6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551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A9F6F-7B2C-DB46-8F47-C1A23CDA1314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37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21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1" y="3073398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7" y="2249485"/>
            <a:ext cx="464660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199" y="3073398"/>
            <a:ext cx="487521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F1EF5-5832-9940-8398-C5F1F3C05A2E}" type="datetime1">
              <a:rPr lang="en-US" smtClean="0"/>
              <a:t>5/16/19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DAF04-E5DE-5949-818B-779B22ED4994}" type="datetime1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0851E-EEB7-604A-A1F7-B5D49BAC09C8}" type="datetime1">
              <a:rPr lang="en-US" smtClean="0"/>
              <a:t>5/16/19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01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7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2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7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268F5-7A7A-5846-A3D0-5DCD6255E331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33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3" y="609602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2" y="2249486"/>
            <a:ext cx="5934510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3A85D-B4A7-044D-BDE4-446FEB76EC5E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4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1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249487"/>
            <a:ext cx="990599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34FB2F-4609-2F47-9F08-5B12C91EE611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3" y="5883276"/>
            <a:ext cx="62393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2" y="5883275"/>
            <a:ext cx="7710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8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  <p:sldLayoutId id="2147483939" r:id="rId12"/>
    <p:sldLayoutId id="2147483940" r:id="rId13"/>
    <p:sldLayoutId id="2147483941" r:id="rId14"/>
    <p:sldLayoutId id="2147483942" r:id="rId15"/>
    <p:sldLayoutId id="2147483943" r:id="rId16"/>
    <p:sldLayoutId id="2147483944" r:id="rId17"/>
  </p:sldLayoutIdLst>
  <p:hf hdr="0" ftr="0" dt="0"/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EA67A-A4E2-A046-A95D-73FD3476E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4517" y="1122363"/>
            <a:ext cx="8791575" cy="2387600"/>
          </a:xfrm>
        </p:spPr>
        <p:txBody>
          <a:bodyPr>
            <a:normAutofit/>
          </a:bodyPr>
          <a:lstStyle/>
          <a:p>
            <a:r>
              <a:rPr lang="en-US" sz="4400" dirty="0"/>
              <a:t>Comparison of underlying data structures for distributed ledgers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0D6C21-9BB0-0A49-AA28-65D84F753E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4517" y="4100685"/>
            <a:ext cx="8791575" cy="99766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 err="1"/>
              <a:t>SebastiÁn</a:t>
            </a:r>
            <a:r>
              <a:rPr lang="en-US" sz="2400" dirty="0"/>
              <a:t> </a:t>
            </a:r>
            <a:r>
              <a:rPr lang="en-US" sz="2400" dirty="0" err="1"/>
              <a:t>SÁnchez</a:t>
            </a:r>
            <a:r>
              <a:rPr lang="en-US" sz="2400" dirty="0"/>
              <a:t> Galiano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Advisor: </a:t>
            </a:r>
            <a:r>
              <a:rPr lang="en-US" sz="2400" dirty="0" err="1"/>
              <a:t>NicolÁs</a:t>
            </a:r>
            <a:r>
              <a:rPr lang="en-US" sz="2400" dirty="0"/>
              <a:t> Cardozo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EFC25C-02FF-AD46-BD86-1418DEBA79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70825" y="5471024"/>
            <a:ext cx="1627329" cy="3188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D65FE7-5BBC-4546-951B-5C2F93724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49" t="14454" r="5981" b="14930"/>
          <a:stretch/>
        </p:blipFill>
        <p:spPr>
          <a:xfrm>
            <a:off x="1916483" y="5379928"/>
            <a:ext cx="1565754" cy="5010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992788-052E-404A-9A6E-E1A04CE46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4929" y="5344484"/>
            <a:ext cx="1398587" cy="56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34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3"/>
    </mc:Choice>
    <mc:Fallback xmlns="">
      <p:transition spd="slow" advTm="277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8223"/>
            <a:ext cx="9905998" cy="147857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State of the art –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18644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A Taxonomy of Blockchain-Based Systems for Architecture Design</a:t>
            </a:r>
            <a:r>
              <a:rPr lang="en-US" b="1" baseline="30000" dirty="0">
                <a:solidFill>
                  <a:schemeClr val="accent5"/>
                </a:solidFill>
              </a:rPr>
              <a:t>[10]</a:t>
            </a:r>
            <a:r>
              <a:rPr lang="en-US" b="1" dirty="0">
                <a:solidFill>
                  <a:schemeClr val="accent5"/>
                </a:solidFill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Xu et al. propose a taxonomy to classify and compare blockchains and this way </a:t>
            </a:r>
            <a:r>
              <a:rPr lang="en-US" sz="2000" dirty="0">
                <a:solidFill>
                  <a:schemeClr val="accent5"/>
                </a:solidFill>
              </a:rPr>
              <a:t>assist in the design and evaluation of their impact on software architectures.</a:t>
            </a:r>
            <a:endParaRPr lang="en-US" sz="2000" b="1" dirty="0">
              <a:solidFill>
                <a:schemeClr val="accent5"/>
              </a:solidFill>
            </a:endParaRPr>
          </a:p>
          <a:p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68A15-C25F-1C45-89D4-F9852FA86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11A1A-CA58-A640-9E86-DC10A32A9156}"/>
              </a:ext>
            </a:extLst>
          </p:cNvPr>
          <p:cNvSpPr txBox="1"/>
          <p:nvPr/>
        </p:nvSpPr>
        <p:spPr>
          <a:xfrm>
            <a:off x="1308779" y="6127167"/>
            <a:ext cx="9353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[10] X. Xu </a:t>
            </a:r>
            <a:r>
              <a:rPr lang="en-US" sz="1400" i="1" dirty="0"/>
              <a:t>et al.</a:t>
            </a:r>
            <a:r>
              <a:rPr lang="en-US" sz="1400" dirty="0"/>
              <a:t>, “A Taxonomy of Blockchain-Based Systems for Architecture Design,” in </a:t>
            </a:r>
            <a:r>
              <a:rPr lang="en-US" sz="1400" i="1" dirty="0"/>
              <a:t>2017 IEEE International Conference on Software Architecture (ICSA)</a:t>
            </a:r>
            <a:r>
              <a:rPr lang="en-US" sz="1400" dirty="0"/>
              <a:t>, 2017, pp. 243–252.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6A613D-47B4-874B-8F9B-CC81036DBE50}"/>
              </a:ext>
            </a:extLst>
          </p:cNvPr>
          <p:cNvGrpSpPr/>
          <p:nvPr/>
        </p:nvGrpSpPr>
        <p:grpSpPr>
          <a:xfrm>
            <a:off x="1308779" y="2668686"/>
            <a:ext cx="9738632" cy="3144992"/>
            <a:chOff x="1308779" y="2282606"/>
            <a:chExt cx="9738632" cy="31449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58D857-48F4-8C48-A849-7B2E35B025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8779" y="2282606"/>
              <a:ext cx="9738632" cy="314499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FBD555F-7A93-024D-BCD5-237C17ED3841}"/>
                </a:ext>
              </a:extLst>
            </p:cNvPr>
            <p:cNvSpPr txBox="1"/>
            <p:nvPr/>
          </p:nvSpPr>
          <p:spPr>
            <a:xfrm>
              <a:off x="8326581" y="2519256"/>
              <a:ext cx="23756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2691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242728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Data Structure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52838"/>
            <a:ext cx="10136188" cy="44200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Programing Language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sz="1800" i="1" dirty="0"/>
          </a:p>
          <a:p>
            <a:r>
              <a:rPr lang="en-US" sz="2000" dirty="0"/>
              <a:t>Created by Google in 2009.</a:t>
            </a:r>
          </a:p>
          <a:p>
            <a:r>
              <a:rPr lang="en-US" sz="2000" dirty="0"/>
              <a:t>Selected because it </a:t>
            </a:r>
            <a:r>
              <a:rPr lang="en-US" sz="2000" dirty="0">
                <a:solidFill>
                  <a:schemeClr val="accent5"/>
                </a:solidFill>
              </a:rPr>
              <a:t>has two main two main built-in facilities for writing concurrent and distributed programs</a:t>
            </a:r>
            <a:r>
              <a:rPr lang="en-US" sz="2000" dirty="0"/>
              <a:t>.</a:t>
            </a:r>
            <a:endParaRPr lang="en-US" sz="2000" dirty="0">
              <a:solidFill>
                <a:schemeClr val="accent5"/>
              </a:solidFill>
            </a:endParaRPr>
          </a:p>
          <a:p>
            <a:pPr lvl="1"/>
            <a:r>
              <a:rPr lang="en-US" dirty="0">
                <a:solidFill>
                  <a:schemeClr val="accent5"/>
                </a:solidFill>
              </a:rPr>
              <a:t>Goroutines</a:t>
            </a:r>
            <a:r>
              <a:rPr lang="en-US" baseline="30000" dirty="0">
                <a:solidFill>
                  <a:schemeClr val="accent5"/>
                </a:solidFill>
              </a:rPr>
              <a:t>[23]</a:t>
            </a:r>
            <a:r>
              <a:rPr lang="en-US" dirty="0">
                <a:solidFill>
                  <a:schemeClr val="accent5"/>
                </a:solidFill>
              </a:rPr>
              <a:t>:</a:t>
            </a:r>
            <a:r>
              <a:rPr lang="en-US" dirty="0"/>
              <a:t> lightweight threads that run concurrently. 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Channels</a:t>
            </a:r>
            <a:r>
              <a:rPr lang="en-US" baseline="30000" dirty="0">
                <a:solidFill>
                  <a:schemeClr val="accent5"/>
                </a:solidFill>
              </a:rPr>
              <a:t>[24]</a:t>
            </a:r>
            <a:r>
              <a:rPr lang="en-US" dirty="0">
                <a:solidFill>
                  <a:schemeClr val="accent5"/>
                </a:solidFill>
              </a:rPr>
              <a:t>:</a:t>
            </a:r>
            <a:r>
              <a:rPr lang="en-US" dirty="0"/>
              <a:t> allow goroutines to communicate with each other.</a:t>
            </a:r>
          </a:p>
          <a:p>
            <a:r>
              <a:rPr lang="en-US" sz="2000" dirty="0"/>
              <a:t>P2P Communication:</a:t>
            </a:r>
            <a:r>
              <a:rPr lang="en-US" sz="2000" dirty="0">
                <a:solidFill>
                  <a:schemeClr val="accent5"/>
                </a:solidFill>
              </a:rPr>
              <a:t> Noise</a:t>
            </a:r>
            <a:r>
              <a:rPr lang="en-US" sz="2000" baseline="30000" dirty="0">
                <a:solidFill>
                  <a:schemeClr val="accent5"/>
                </a:solidFill>
              </a:rPr>
              <a:t>[25]</a:t>
            </a:r>
          </a:p>
          <a:p>
            <a:pPr lvl="1"/>
            <a:r>
              <a:rPr lang="en-US" dirty="0"/>
              <a:t>Networking stack for decentralized protocols written in Go.</a:t>
            </a:r>
          </a:p>
          <a:p>
            <a:pPr lvl="1"/>
            <a:r>
              <a:rPr lang="en-US" dirty="0"/>
              <a:t>Allows transactions to be broadcast between peers.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8BD08E-B8D9-D945-863D-90F58C2C7BB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46909" y="1601908"/>
            <a:ext cx="1371485" cy="51659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82294E-F645-A94B-B592-A5C4EC922F6D}"/>
              </a:ext>
            </a:extLst>
          </p:cNvPr>
          <p:cNvSpPr txBox="1"/>
          <p:nvPr/>
        </p:nvSpPr>
        <p:spPr>
          <a:xfrm>
            <a:off x="1436832" y="5997233"/>
            <a:ext cx="6877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[23] “A Tour of Go - Goroutines.” [Online]. Available: https://</a:t>
            </a:r>
            <a:r>
              <a:rPr lang="en-US" sz="1200" dirty="0" err="1"/>
              <a:t>tour.golang.org</a:t>
            </a:r>
            <a:r>
              <a:rPr lang="en-US" sz="1200" dirty="0"/>
              <a:t>/concurrency/1.</a:t>
            </a:r>
          </a:p>
          <a:p>
            <a:r>
              <a:rPr lang="en-US" sz="1200" dirty="0"/>
              <a:t>[24] “A Tour of Go - Channels.” [Online]. Available: https://</a:t>
            </a:r>
            <a:r>
              <a:rPr lang="en-US" sz="1200" dirty="0" err="1"/>
              <a:t>tour.golang.org</a:t>
            </a:r>
            <a:r>
              <a:rPr lang="en-US" sz="1200" dirty="0"/>
              <a:t>/concurrency/2.</a:t>
            </a:r>
          </a:p>
          <a:p>
            <a:r>
              <a:rPr lang="en-US" sz="1200" dirty="0"/>
              <a:t>[25] The Perlin Team, “The Noise Book.” [Online]. Available: https://</a:t>
            </a:r>
            <a:r>
              <a:rPr lang="en-US" sz="1200" dirty="0" err="1"/>
              <a:t>perlin-network.github.io</a:t>
            </a:r>
            <a:r>
              <a:rPr lang="en-US" sz="1200" dirty="0"/>
              <a:t>/noise/</a:t>
            </a:r>
            <a:r>
              <a:rPr lang="en-US" sz="1200" dirty="0" err="1"/>
              <a:t>noise.html</a:t>
            </a:r>
            <a:r>
              <a:rPr lang="en-US" sz="1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34346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53150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1846"/>
            <a:ext cx="9905997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5"/>
                </a:solidFill>
              </a:rPr>
              <a:t>The blockchain</a:t>
            </a:r>
            <a:r>
              <a:rPr lang="en-US" sz="2800" b="1" baseline="30000" dirty="0">
                <a:solidFill>
                  <a:schemeClr val="accent5"/>
                </a:solidFill>
              </a:rPr>
              <a:t>[1]</a:t>
            </a:r>
          </a:p>
          <a:p>
            <a:r>
              <a:rPr lang="en-US" sz="2800" dirty="0"/>
              <a:t>Satoshi Nakamoto set the </a:t>
            </a:r>
            <a:r>
              <a:rPr lang="en-US" sz="2800" dirty="0">
                <a:solidFill>
                  <a:schemeClr val="accent5"/>
                </a:solidFill>
              </a:rPr>
              <a:t>Bitcoin blockchain</a:t>
            </a:r>
            <a:r>
              <a:rPr lang="en-US" sz="2800" dirty="0"/>
              <a:t> into motion in 2009.</a:t>
            </a:r>
          </a:p>
          <a:p>
            <a:r>
              <a:rPr lang="en-US" sz="2800" dirty="0"/>
              <a:t>He introduced the concept of a </a:t>
            </a:r>
            <a:r>
              <a:rPr lang="en-US" sz="2800" dirty="0">
                <a:solidFill>
                  <a:schemeClr val="accent5"/>
                </a:solidFill>
              </a:rPr>
              <a:t>proof of work-based blockchain to allow for agreement on the order of transactions.</a:t>
            </a:r>
          </a:p>
          <a:p>
            <a:r>
              <a:rPr lang="en-US" sz="2800" dirty="0"/>
              <a:t>This was the </a:t>
            </a:r>
            <a:r>
              <a:rPr lang="en-US" sz="2800" dirty="0">
                <a:solidFill>
                  <a:schemeClr val="accent5"/>
                </a:solidFill>
              </a:rPr>
              <a:t>first credible solution to the double-spending problem.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C6CE81-AE57-CA48-A2B9-C18FB60CE2AF}"/>
              </a:ext>
            </a:extLst>
          </p:cNvPr>
          <p:cNvSpPr txBox="1"/>
          <p:nvPr/>
        </p:nvSpPr>
        <p:spPr>
          <a:xfrm>
            <a:off x="1380563" y="6206475"/>
            <a:ext cx="5316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[1] S. Nakamoto, “Bitcoin: A peer-to-peer electronic cash system.” 2009.</a:t>
            </a:r>
          </a:p>
        </p:txBody>
      </p:sp>
    </p:spTree>
    <p:extLst>
      <p:ext uri="{BB962C8B-B14F-4D97-AF65-F5344CB8AC3E}">
        <p14:creationId xmlns:p14="http://schemas.microsoft.com/office/powerpoint/2010/main" val="2676701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403986"/>
            <a:ext cx="6037310" cy="37941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The blockchain</a:t>
            </a:r>
            <a:r>
              <a:rPr lang="en-US" sz="2000" b="1" baseline="30000" dirty="0">
                <a:solidFill>
                  <a:schemeClr val="accent5"/>
                </a:solidFill>
              </a:rPr>
              <a:t>[1]</a:t>
            </a:r>
          </a:p>
          <a:p>
            <a:r>
              <a:rPr lang="en-US" sz="2000" dirty="0"/>
              <a:t>The blockchain is an </a:t>
            </a:r>
            <a:r>
              <a:rPr lang="en-US" sz="2000" dirty="0">
                <a:solidFill>
                  <a:schemeClr val="accent5"/>
                </a:solidFill>
              </a:rPr>
              <a:t>ordered list of blocks</a:t>
            </a:r>
            <a:r>
              <a:rPr lang="en-US" sz="2000" dirty="0"/>
              <a:t>, where each block contains a group of transactions.</a:t>
            </a:r>
          </a:p>
          <a:p>
            <a:r>
              <a:rPr lang="en-US" sz="2000" dirty="0"/>
              <a:t>Each block in the blockchain is “chained” back to the previous block by containing a </a:t>
            </a:r>
            <a:r>
              <a:rPr lang="en-US" sz="2000" dirty="0">
                <a:solidFill>
                  <a:schemeClr val="accent5"/>
                </a:solidFill>
              </a:rPr>
              <a:t>hash of the previous block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48CED9-FF3A-4949-805A-8899DCC10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23"/>
          <a:stretch/>
        </p:blipFill>
        <p:spPr>
          <a:xfrm>
            <a:off x="7351971" y="3130681"/>
            <a:ext cx="4840029" cy="129702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60960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16FB8D-DEAF-0143-AEBC-E7CAE367C762}"/>
              </a:ext>
            </a:extLst>
          </p:cNvPr>
          <p:cNvSpPr txBox="1"/>
          <p:nvPr/>
        </p:nvSpPr>
        <p:spPr>
          <a:xfrm>
            <a:off x="1380563" y="6206475"/>
            <a:ext cx="5316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[1] S. Nakamoto, “Bitcoin: A peer-to-peer electronic cash system.” 2009.</a:t>
            </a:r>
          </a:p>
        </p:txBody>
      </p:sp>
    </p:spTree>
    <p:extLst>
      <p:ext uri="{BB962C8B-B14F-4D97-AF65-F5344CB8AC3E}">
        <p14:creationId xmlns:p14="http://schemas.microsoft.com/office/powerpoint/2010/main" val="3268823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38991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Blockchain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BCC8744-0F41-A648-8342-51D10ACB11C8}"/>
              </a:ext>
            </a:extLst>
          </p:cNvPr>
          <p:cNvGrpSpPr/>
          <p:nvPr/>
        </p:nvGrpSpPr>
        <p:grpSpPr>
          <a:xfrm>
            <a:off x="1059038" y="2367589"/>
            <a:ext cx="1815500" cy="1213080"/>
            <a:chOff x="1059038" y="2367589"/>
            <a:chExt cx="1815500" cy="121308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B6F2592-7C37-6743-8F80-AD88D7747235}"/>
                </a:ext>
              </a:extLst>
            </p:cNvPr>
            <p:cNvSpPr/>
            <p:nvPr/>
          </p:nvSpPr>
          <p:spPr>
            <a:xfrm>
              <a:off x="1059038" y="2367589"/>
              <a:ext cx="1815500" cy="12130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A67F697-A91C-704B-B3C2-BE0C464C4EC2}"/>
                </a:ext>
              </a:extLst>
            </p:cNvPr>
            <p:cNvSpPr txBox="1"/>
            <p:nvPr/>
          </p:nvSpPr>
          <p:spPr>
            <a:xfrm>
              <a:off x="1059038" y="236758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61E589-1764-0643-984B-FDEEA83C6F0E}"/>
                </a:ext>
              </a:extLst>
            </p:cNvPr>
            <p:cNvSpPr/>
            <p:nvPr/>
          </p:nvSpPr>
          <p:spPr>
            <a:xfrm>
              <a:off x="1190932" y="282025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72C69E5-1296-CA4B-84E6-747AB984D679}"/>
              </a:ext>
            </a:extLst>
          </p:cNvPr>
          <p:cNvGrpSpPr/>
          <p:nvPr/>
        </p:nvGrpSpPr>
        <p:grpSpPr>
          <a:xfrm>
            <a:off x="3207603" y="2369059"/>
            <a:ext cx="1815500" cy="3013640"/>
            <a:chOff x="3207603" y="2369059"/>
            <a:chExt cx="1815500" cy="301364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22FAE9F-845C-C34A-8454-81E6C2EDA3DC}"/>
                </a:ext>
              </a:extLst>
            </p:cNvPr>
            <p:cNvSpPr/>
            <p:nvPr/>
          </p:nvSpPr>
          <p:spPr>
            <a:xfrm>
              <a:off x="3207603" y="2369059"/>
              <a:ext cx="1815500" cy="30136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973F658-76F2-B241-8B91-133FCCAEE650}"/>
                </a:ext>
              </a:extLst>
            </p:cNvPr>
            <p:cNvSpPr txBox="1"/>
            <p:nvPr/>
          </p:nvSpPr>
          <p:spPr>
            <a:xfrm>
              <a:off x="3207603" y="236905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02F228-0A4C-BF48-92DE-9D27FC67F78D}"/>
                </a:ext>
              </a:extLst>
            </p:cNvPr>
            <p:cNvSpPr/>
            <p:nvPr/>
          </p:nvSpPr>
          <p:spPr>
            <a:xfrm>
              <a:off x="3339497" y="282172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4166023-7C5F-7149-AA64-9281BD705976}"/>
                </a:ext>
              </a:extLst>
            </p:cNvPr>
            <p:cNvSpPr/>
            <p:nvPr/>
          </p:nvSpPr>
          <p:spPr>
            <a:xfrm>
              <a:off x="3335895" y="367618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Previous Hash </a:t>
              </a:r>
            </a:p>
            <a:p>
              <a:pPr algn="ctr"/>
              <a:r>
                <a:rPr lang="en-US" dirty="0"/>
                <a:t>(Block 0)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3C2C49-E683-F741-934C-730C3AF85B61}"/>
                </a:ext>
              </a:extLst>
            </p:cNvPr>
            <p:cNvSpPr/>
            <p:nvPr/>
          </p:nvSpPr>
          <p:spPr>
            <a:xfrm>
              <a:off x="3335895" y="453065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Alice → Bob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5AA2180-BAE3-A542-B0F9-73265667A4A8}"/>
              </a:ext>
            </a:extLst>
          </p:cNvPr>
          <p:cNvGrpSpPr/>
          <p:nvPr/>
        </p:nvGrpSpPr>
        <p:grpSpPr>
          <a:xfrm>
            <a:off x="5389418" y="2369059"/>
            <a:ext cx="1815500" cy="3013640"/>
            <a:chOff x="5389418" y="2369059"/>
            <a:chExt cx="1815500" cy="301364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53D43C8-7D44-5848-8106-B097B3BB90DA}"/>
                </a:ext>
              </a:extLst>
            </p:cNvPr>
            <p:cNvSpPr/>
            <p:nvPr/>
          </p:nvSpPr>
          <p:spPr>
            <a:xfrm>
              <a:off x="5389418" y="2369059"/>
              <a:ext cx="1815500" cy="30136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763BDA2-6384-1147-A840-BF76F459837D}"/>
                </a:ext>
              </a:extLst>
            </p:cNvPr>
            <p:cNvSpPr txBox="1"/>
            <p:nvPr/>
          </p:nvSpPr>
          <p:spPr>
            <a:xfrm>
              <a:off x="5389418" y="236905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2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E3CABD3-1178-B14E-A4DA-1F9A9310BE59}"/>
                </a:ext>
              </a:extLst>
            </p:cNvPr>
            <p:cNvSpPr/>
            <p:nvPr/>
          </p:nvSpPr>
          <p:spPr>
            <a:xfrm>
              <a:off x="5521312" y="282172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9CC8A56-4581-4D4B-B85C-FAF97F86548B}"/>
                </a:ext>
              </a:extLst>
            </p:cNvPr>
            <p:cNvSpPr/>
            <p:nvPr/>
          </p:nvSpPr>
          <p:spPr>
            <a:xfrm>
              <a:off x="5517710" y="367618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Previous Hash</a:t>
              </a:r>
            </a:p>
            <a:p>
              <a:pPr algn="ctr"/>
              <a:r>
                <a:rPr lang="en-US" dirty="0"/>
                <a:t>(Block 1)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B351013-AD3C-AC4E-B4D4-B0D002226FB7}"/>
                </a:ext>
              </a:extLst>
            </p:cNvPr>
            <p:cNvSpPr/>
            <p:nvPr/>
          </p:nvSpPr>
          <p:spPr>
            <a:xfrm>
              <a:off x="5517710" y="453065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Alice → Carl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1C8DC5F-18D6-1B4D-879F-612B59EAFA21}"/>
              </a:ext>
            </a:extLst>
          </p:cNvPr>
          <p:cNvGrpSpPr/>
          <p:nvPr/>
        </p:nvGrpSpPr>
        <p:grpSpPr>
          <a:xfrm>
            <a:off x="7571233" y="2369059"/>
            <a:ext cx="1815500" cy="3013640"/>
            <a:chOff x="7571233" y="2369059"/>
            <a:chExt cx="1815500" cy="3013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3595DF2-D941-C748-B7E4-F4E19BB68031}"/>
                </a:ext>
              </a:extLst>
            </p:cNvPr>
            <p:cNvSpPr/>
            <p:nvPr/>
          </p:nvSpPr>
          <p:spPr>
            <a:xfrm>
              <a:off x="7571233" y="2369059"/>
              <a:ext cx="1815500" cy="30136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E2E0B6E-51FC-684A-94CD-37F3C15A88F0}"/>
                </a:ext>
              </a:extLst>
            </p:cNvPr>
            <p:cNvSpPr txBox="1"/>
            <p:nvPr/>
          </p:nvSpPr>
          <p:spPr>
            <a:xfrm>
              <a:off x="7571233" y="236905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C61492F-7E40-CB44-B69F-DC22E117CD87}"/>
                </a:ext>
              </a:extLst>
            </p:cNvPr>
            <p:cNvSpPr/>
            <p:nvPr/>
          </p:nvSpPr>
          <p:spPr>
            <a:xfrm>
              <a:off x="7703127" y="282172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65F6AF-8F48-7841-804C-AA088A4EA340}"/>
                </a:ext>
              </a:extLst>
            </p:cNvPr>
            <p:cNvSpPr/>
            <p:nvPr/>
          </p:nvSpPr>
          <p:spPr>
            <a:xfrm>
              <a:off x="7699525" y="367618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Previous Hash</a:t>
              </a:r>
            </a:p>
            <a:p>
              <a:pPr algn="ctr"/>
              <a:r>
                <a:rPr lang="en-US" dirty="0"/>
                <a:t>(Block 2)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04038C4-A67B-284B-88AB-DBD491A2A5EA}"/>
                </a:ext>
              </a:extLst>
            </p:cNvPr>
            <p:cNvSpPr/>
            <p:nvPr/>
          </p:nvSpPr>
          <p:spPr>
            <a:xfrm>
              <a:off x="7699525" y="453065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Carl → Bob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EEDB48-45C8-4C44-9F82-F7CEBBE84EA7}"/>
              </a:ext>
            </a:extLst>
          </p:cNvPr>
          <p:cNvCxnSpPr>
            <a:cxnSpLocks/>
            <a:stCxn id="15" idx="1"/>
            <a:endCxn id="11" idx="3"/>
          </p:cNvCxnSpPr>
          <p:nvPr/>
        </p:nvCxnSpPr>
        <p:spPr>
          <a:xfrm flipH="1" flipV="1">
            <a:off x="2749847" y="3141691"/>
            <a:ext cx="586048" cy="855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C6D45F5-FFA3-DC4B-B9B1-01FB6F7DC5D5}"/>
              </a:ext>
            </a:extLst>
          </p:cNvPr>
          <p:cNvCxnSpPr>
            <a:stCxn id="20" idx="1"/>
            <a:endCxn id="14" idx="3"/>
          </p:cNvCxnSpPr>
          <p:nvPr/>
        </p:nvCxnSpPr>
        <p:spPr>
          <a:xfrm flipH="1" flipV="1">
            <a:off x="4898412" y="3143161"/>
            <a:ext cx="619298" cy="854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73F0AF8-163D-9C49-929C-8B47FCAD9D5B}"/>
              </a:ext>
            </a:extLst>
          </p:cNvPr>
          <p:cNvCxnSpPr>
            <a:stCxn id="25" idx="1"/>
            <a:endCxn id="19" idx="3"/>
          </p:cNvCxnSpPr>
          <p:nvPr/>
        </p:nvCxnSpPr>
        <p:spPr>
          <a:xfrm flipH="1" flipV="1">
            <a:off x="7080227" y="3143161"/>
            <a:ext cx="619298" cy="854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C3343F1-B141-F044-9B4F-C32045B5D839}"/>
              </a:ext>
            </a:extLst>
          </p:cNvPr>
          <p:cNvGrpSpPr/>
          <p:nvPr/>
        </p:nvGrpSpPr>
        <p:grpSpPr>
          <a:xfrm>
            <a:off x="9753048" y="2369059"/>
            <a:ext cx="1815500" cy="3013640"/>
            <a:chOff x="9753048" y="2369059"/>
            <a:chExt cx="1815500" cy="301364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271C7E8-13DC-D140-95D4-D681B359664D}"/>
                </a:ext>
              </a:extLst>
            </p:cNvPr>
            <p:cNvSpPr/>
            <p:nvPr/>
          </p:nvSpPr>
          <p:spPr>
            <a:xfrm>
              <a:off x="9753048" y="2369059"/>
              <a:ext cx="1815500" cy="30136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295500C-CF28-1148-8CAC-9648DC274AE2}"/>
                </a:ext>
              </a:extLst>
            </p:cNvPr>
            <p:cNvSpPr txBox="1"/>
            <p:nvPr/>
          </p:nvSpPr>
          <p:spPr>
            <a:xfrm>
              <a:off x="9753048" y="236905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4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40AEAD0-6C1D-1848-A4B5-30325127DFB6}"/>
                </a:ext>
              </a:extLst>
            </p:cNvPr>
            <p:cNvSpPr/>
            <p:nvPr/>
          </p:nvSpPr>
          <p:spPr>
            <a:xfrm>
              <a:off x="9884942" y="282172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D31B95F-74C0-F343-B15E-4202807B9994}"/>
                </a:ext>
              </a:extLst>
            </p:cNvPr>
            <p:cNvSpPr/>
            <p:nvPr/>
          </p:nvSpPr>
          <p:spPr>
            <a:xfrm>
              <a:off x="9881340" y="367618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Previous Hash</a:t>
              </a:r>
            </a:p>
            <a:p>
              <a:pPr algn="ctr"/>
              <a:r>
                <a:rPr lang="en-US" dirty="0"/>
                <a:t>(Block 3)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69DC191-E16F-C84E-8DD6-739FEE894FCB}"/>
                </a:ext>
              </a:extLst>
            </p:cNvPr>
            <p:cNvSpPr/>
            <p:nvPr/>
          </p:nvSpPr>
          <p:spPr>
            <a:xfrm>
              <a:off x="9881340" y="453065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Bob → Alice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BC74E34-135C-1241-9EC1-4BD9B2C9B677}"/>
              </a:ext>
            </a:extLst>
          </p:cNvPr>
          <p:cNvCxnSpPr>
            <a:stCxn id="36" idx="1"/>
            <a:endCxn id="24" idx="3"/>
          </p:cNvCxnSpPr>
          <p:nvPr/>
        </p:nvCxnSpPr>
        <p:spPr>
          <a:xfrm flipH="1" flipV="1">
            <a:off x="9262042" y="3143161"/>
            <a:ext cx="619298" cy="854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9FD42F3A-9E41-DE4D-B652-D2A15B6AE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49242"/>
            <a:ext cx="9905999" cy="53083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Common Scenario of Transaction Interactions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A964EF-8B2B-8A45-9208-A32D8FCDC743}"/>
              </a:ext>
            </a:extLst>
          </p:cNvPr>
          <p:cNvSpPr txBox="1"/>
          <p:nvPr/>
        </p:nvSpPr>
        <p:spPr>
          <a:xfrm>
            <a:off x="1059038" y="5446689"/>
            <a:ext cx="13113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Initial State:</a:t>
            </a:r>
          </a:p>
          <a:p>
            <a:r>
              <a:rPr lang="en-US" dirty="0"/>
              <a:t>Alice: 400</a:t>
            </a:r>
          </a:p>
          <a:p>
            <a:r>
              <a:rPr lang="en-US" dirty="0"/>
              <a:t>Bob: 400</a:t>
            </a:r>
          </a:p>
          <a:p>
            <a:r>
              <a:rPr lang="en-US" dirty="0"/>
              <a:t>Carl: 400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8EAC41-EC22-FC45-B58A-669C436539E6}"/>
              </a:ext>
            </a:extLst>
          </p:cNvPr>
          <p:cNvSpPr txBox="1"/>
          <p:nvPr/>
        </p:nvSpPr>
        <p:spPr>
          <a:xfrm>
            <a:off x="10324489" y="5446690"/>
            <a:ext cx="12440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Final State:</a:t>
            </a:r>
          </a:p>
          <a:p>
            <a:r>
              <a:rPr lang="en-US" dirty="0"/>
              <a:t>Alice: 300</a:t>
            </a:r>
          </a:p>
          <a:p>
            <a:r>
              <a:rPr lang="en-US" dirty="0"/>
              <a:t>Bob: 500</a:t>
            </a:r>
          </a:p>
          <a:p>
            <a:r>
              <a:rPr lang="en-US" dirty="0"/>
              <a:t>Carl: 400</a:t>
            </a:r>
          </a:p>
        </p:txBody>
      </p:sp>
    </p:spTree>
    <p:extLst>
      <p:ext uri="{BB962C8B-B14F-4D97-AF65-F5344CB8AC3E}">
        <p14:creationId xmlns:p14="http://schemas.microsoft.com/office/powerpoint/2010/main" val="220019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300" y="1623520"/>
            <a:ext cx="5697537" cy="442398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Data Structure Implementation</a:t>
            </a:r>
            <a:endParaRPr lang="en-US" sz="2000" b="1" baseline="30000" dirty="0">
              <a:solidFill>
                <a:schemeClr val="accent5"/>
              </a:solidFill>
            </a:endParaRPr>
          </a:p>
          <a:p>
            <a:r>
              <a:rPr lang="en-US" sz="2000" dirty="0"/>
              <a:t>The blockchain is made of </a:t>
            </a:r>
            <a:r>
              <a:rPr lang="en-US" sz="2000" dirty="0">
                <a:solidFill>
                  <a:schemeClr val="accent5"/>
                </a:solidFill>
              </a:rPr>
              <a:t>blocks</a:t>
            </a:r>
            <a:r>
              <a:rPr lang="en-US" sz="2000" dirty="0"/>
              <a:t> which have an index, a timestamp, a hash, and a previous hash.</a:t>
            </a:r>
          </a:p>
          <a:p>
            <a:r>
              <a:rPr lang="en-US" sz="2000" dirty="0"/>
              <a:t> The </a:t>
            </a:r>
            <a:r>
              <a:rPr lang="en-US" sz="2000" dirty="0">
                <a:solidFill>
                  <a:schemeClr val="accent5"/>
                </a:solidFill>
              </a:rPr>
              <a:t>blockchain</a:t>
            </a:r>
            <a:r>
              <a:rPr lang="en-US" sz="2000" dirty="0"/>
              <a:t> is a series of validated blocks.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Important functions</a:t>
            </a:r>
          </a:p>
          <a:p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generateBlock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calculateHash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isBlockValid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38991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Blockchain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FC25713-659D-FD41-B90A-4A044FA43E6C}"/>
              </a:ext>
            </a:extLst>
          </p:cNvPr>
          <p:cNvSpPr/>
          <p:nvPr/>
        </p:nvSpPr>
        <p:spPr>
          <a:xfrm>
            <a:off x="6790983" y="1623521"/>
            <a:ext cx="4819337" cy="4006331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Block represents each transaction in the   // blockchain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type Block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Index   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Timestamp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Transaction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Hash    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PrevHash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Signature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TimeSent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time.Time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Blockchain is a series of validated Blocks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type Blockchain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Blocks     []Block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State      map[string]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Difficulty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708546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917" y="1454152"/>
            <a:ext cx="4850083" cy="49741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The tangle</a:t>
            </a:r>
            <a:r>
              <a:rPr lang="en-US" sz="2000" b="1" baseline="30000" dirty="0">
                <a:solidFill>
                  <a:schemeClr val="accent5"/>
                </a:solidFill>
              </a:rPr>
              <a:t>[7]</a:t>
            </a:r>
          </a:p>
          <a:p>
            <a:r>
              <a:rPr lang="en-US" sz="2000" dirty="0"/>
              <a:t>Introduced by Sergei Popov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/>
              <a:t>as the</a:t>
            </a:r>
            <a:r>
              <a:rPr lang="en-US" sz="2000" dirty="0">
                <a:solidFill>
                  <a:schemeClr val="accent5"/>
                </a:solidFill>
              </a:rPr>
              <a:t> data structure used to store the information for the IOTA cryptocurrency.</a:t>
            </a:r>
            <a:endParaRPr lang="en-US" sz="2000" dirty="0"/>
          </a:p>
          <a:p>
            <a:r>
              <a:rPr lang="en-US" sz="2000" dirty="0"/>
              <a:t>Directed acyclic graph (DAG).</a:t>
            </a:r>
          </a:p>
          <a:p>
            <a:r>
              <a:rPr lang="en-US" sz="2000" dirty="0"/>
              <a:t>According to the author, the tangle can be </a:t>
            </a:r>
            <a:r>
              <a:rPr lang="en-US" sz="2000" dirty="0">
                <a:solidFill>
                  <a:schemeClr val="accent5"/>
                </a:solidFill>
              </a:rPr>
              <a:t>blockchain’s next evolutionary step </a:t>
            </a:r>
            <a:r>
              <a:rPr lang="en-US" sz="2000" dirty="0"/>
              <a:t>and could enable a system of machine-to-machine micropayments.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D5714-E9AC-994D-BF40-1146AA72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7DF9A-537A-A648-ADE9-D65C467768A5}"/>
              </a:ext>
            </a:extLst>
          </p:cNvPr>
          <p:cNvSpPr txBox="1"/>
          <p:nvPr/>
        </p:nvSpPr>
        <p:spPr>
          <a:xfrm>
            <a:off x="1394630" y="6318739"/>
            <a:ext cx="25438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[7] S. Popov, “The Tangle,” 2018.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D11336F-DF75-2C41-9BE0-42F043218978}"/>
              </a:ext>
            </a:extLst>
          </p:cNvPr>
          <p:cNvSpPr txBox="1">
            <a:spLocks/>
          </p:cNvSpPr>
          <p:nvPr/>
        </p:nvSpPr>
        <p:spPr>
          <a:xfrm>
            <a:off x="1245917" y="8512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B1372D-12CA-E049-A2D6-77D614E306C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626513" y="2147881"/>
            <a:ext cx="5127183" cy="290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63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917" y="1526784"/>
            <a:ext cx="9528100" cy="44831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The tangle</a:t>
            </a:r>
            <a:r>
              <a:rPr lang="en-US" b="1" baseline="30000" dirty="0">
                <a:solidFill>
                  <a:schemeClr val="accent5"/>
                </a:solidFill>
              </a:rPr>
              <a:t>[7]</a:t>
            </a:r>
          </a:p>
          <a:p>
            <a:pPr marL="0" indent="0">
              <a:buNone/>
            </a:pPr>
            <a:r>
              <a:rPr lang="en-US" dirty="0"/>
              <a:t>Directed Acyclic Graph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Vertices:</a:t>
            </a:r>
            <a:r>
              <a:rPr lang="en-US" dirty="0"/>
              <a:t> transactions issued by nodes.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Edges:</a:t>
            </a:r>
            <a:r>
              <a:rPr lang="en-US" dirty="0"/>
              <a:t> Are obtained in the following way. When a new transaction arrives, it must approve one or two previous transactions. These </a:t>
            </a:r>
            <a:r>
              <a:rPr lang="en-US" dirty="0">
                <a:solidFill>
                  <a:schemeClr val="accent5"/>
                </a:solidFill>
              </a:rPr>
              <a:t>approvals are represented by directed edges from the new transaction to the other transactions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sz="200" dirty="0"/>
          </a:p>
          <a:p>
            <a:pPr marL="0" indent="0">
              <a:buNone/>
            </a:pPr>
            <a:r>
              <a:rPr lang="en-US" dirty="0"/>
              <a:t>As a transaction receives additional approvals, it is accepted by the system with a </a:t>
            </a:r>
            <a:r>
              <a:rPr lang="en-US" dirty="0">
                <a:solidFill>
                  <a:schemeClr val="accent5"/>
                </a:solidFill>
              </a:rPr>
              <a:t>higher level of confidence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D5714-E9AC-994D-BF40-1146AA72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D11336F-DF75-2C41-9BE0-42F043218978}"/>
              </a:ext>
            </a:extLst>
          </p:cNvPr>
          <p:cNvSpPr txBox="1">
            <a:spLocks/>
          </p:cNvSpPr>
          <p:nvPr/>
        </p:nvSpPr>
        <p:spPr>
          <a:xfrm>
            <a:off x="1245917" y="8512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DF81F-A841-6A47-9071-092208B87144}"/>
              </a:ext>
            </a:extLst>
          </p:cNvPr>
          <p:cNvSpPr txBox="1"/>
          <p:nvPr/>
        </p:nvSpPr>
        <p:spPr>
          <a:xfrm>
            <a:off x="1394630" y="6346875"/>
            <a:ext cx="25438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[7] S. Popov, “The Tangle,” 2018.</a:t>
            </a:r>
          </a:p>
        </p:txBody>
      </p:sp>
    </p:spTree>
    <p:extLst>
      <p:ext uri="{BB962C8B-B14F-4D97-AF65-F5344CB8AC3E}">
        <p14:creationId xmlns:p14="http://schemas.microsoft.com/office/powerpoint/2010/main" val="673480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2" y="6424072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-10423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TANGLE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1E1D040-3068-3B4B-92BC-89D5CB0F2BB9}"/>
              </a:ext>
            </a:extLst>
          </p:cNvPr>
          <p:cNvGrpSpPr/>
          <p:nvPr/>
        </p:nvGrpSpPr>
        <p:grpSpPr>
          <a:xfrm>
            <a:off x="840931" y="2809367"/>
            <a:ext cx="2327432" cy="1213080"/>
            <a:chOff x="1059038" y="2367589"/>
            <a:chExt cx="1815500" cy="121308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200D883-53E0-E843-9C22-FEEFBF4AC984}"/>
                </a:ext>
              </a:extLst>
            </p:cNvPr>
            <p:cNvSpPr/>
            <p:nvPr/>
          </p:nvSpPr>
          <p:spPr>
            <a:xfrm>
              <a:off x="1059038" y="2367589"/>
              <a:ext cx="1815500" cy="12130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AEC19D-7CB4-C74A-8BAB-E4E7D879FEEF}"/>
                </a:ext>
              </a:extLst>
            </p:cNvPr>
            <p:cNvSpPr txBox="1"/>
            <p:nvPr/>
          </p:nvSpPr>
          <p:spPr>
            <a:xfrm>
              <a:off x="1059038" y="2367589"/>
              <a:ext cx="10836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FB2CD1F-B9CB-2F49-9BCC-564B6805D075}"/>
                </a:ext>
              </a:extLst>
            </p:cNvPr>
            <p:cNvSpPr/>
            <p:nvPr/>
          </p:nvSpPr>
          <p:spPr>
            <a:xfrm>
              <a:off x="1190932" y="282025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2D3447E-12CB-DC4B-9183-5653B72777F8}"/>
              </a:ext>
            </a:extLst>
          </p:cNvPr>
          <p:cNvGrpSpPr/>
          <p:nvPr/>
        </p:nvGrpSpPr>
        <p:grpSpPr>
          <a:xfrm>
            <a:off x="3734605" y="1574391"/>
            <a:ext cx="3479851" cy="2063264"/>
            <a:chOff x="4977526" y="1563340"/>
            <a:chExt cx="3479851" cy="206326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4FAC42B-5030-FD45-BABF-9A650A006F82}"/>
                </a:ext>
              </a:extLst>
            </p:cNvPr>
            <p:cNvSpPr/>
            <p:nvPr/>
          </p:nvSpPr>
          <p:spPr>
            <a:xfrm>
              <a:off x="4977526" y="1563340"/>
              <a:ext cx="3479851" cy="2063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38F4600-D084-1D44-B2EE-F1B04D2079AC}"/>
                </a:ext>
              </a:extLst>
            </p:cNvPr>
            <p:cNvSpPr txBox="1"/>
            <p:nvPr/>
          </p:nvSpPr>
          <p:spPr>
            <a:xfrm>
              <a:off x="4977527" y="1563340"/>
              <a:ext cx="1389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1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988586-4C4A-214E-B449-FEC27AB326AE}"/>
                </a:ext>
              </a:extLst>
            </p:cNvPr>
            <p:cNvSpPr/>
            <p:nvPr/>
          </p:nvSpPr>
          <p:spPr>
            <a:xfrm>
              <a:off x="5109421" y="201600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6B767B1-D80E-D940-B8A1-0705CDA9E478}"/>
                </a:ext>
              </a:extLst>
            </p:cNvPr>
            <p:cNvSpPr/>
            <p:nvPr/>
          </p:nvSpPr>
          <p:spPr>
            <a:xfrm>
              <a:off x="6780349" y="201600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A0710AF-CF9F-1D44-8927-EC18F7B432B8}"/>
                </a:ext>
              </a:extLst>
            </p:cNvPr>
            <p:cNvSpPr/>
            <p:nvPr/>
          </p:nvSpPr>
          <p:spPr>
            <a:xfrm>
              <a:off x="6780348" y="282246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Alice → Bob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5662C15-DF84-E84D-BF9D-702F3D04C3BF}"/>
              </a:ext>
            </a:extLst>
          </p:cNvPr>
          <p:cNvGrpSpPr/>
          <p:nvPr/>
        </p:nvGrpSpPr>
        <p:grpSpPr>
          <a:xfrm>
            <a:off x="3734605" y="3917998"/>
            <a:ext cx="3479851" cy="2063264"/>
            <a:chOff x="4977526" y="1563340"/>
            <a:chExt cx="3479851" cy="206326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E59198A-190C-0B44-BED5-613D5B5E5191}"/>
                </a:ext>
              </a:extLst>
            </p:cNvPr>
            <p:cNvSpPr/>
            <p:nvPr/>
          </p:nvSpPr>
          <p:spPr>
            <a:xfrm>
              <a:off x="4977526" y="1563340"/>
              <a:ext cx="3479851" cy="2063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BC3FFFB-292B-244C-9F24-4CC020F8D79F}"/>
                </a:ext>
              </a:extLst>
            </p:cNvPr>
            <p:cNvSpPr txBox="1"/>
            <p:nvPr/>
          </p:nvSpPr>
          <p:spPr>
            <a:xfrm>
              <a:off x="4977527" y="1563340"/>
              <a:ext cx="1389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8406C8D-023D-664B-AB0E-47D6A8E1C831}"/>
                </a:ext>
              </a:extLst>
            </p:cNvPr>
            <p:cNvSpPr/>
            <p:nvPr/>
          </p:nvSpPr>
          <p:spPr>
            <a:xfrm>
              <a:off x="5109421" y="201600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#1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C28C9DF-26C9-E240-99B2-6C8006C6D218}"/>
                </a:ext>
              </a:extLst>
            </p:cNvPr>
            <p:cNvSpPr/>
            <p:nvPr/>
          </p:nvSpPr>
          <p:spPr>
            <a:xfrm>
              <a:off x="6780349" y="201600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C0568E6-0243-464E-B6BE-9C3B7267CCE2}"/>
                </a:ext>
              </a:extLst>
            </p:cNvPr>
            <p:cNvSpPr/>
            <p:nvPr/>
          </p:nvSpPr>
          <p:spPr>
            <a:xfrm>
              <a:off x="6780348" y="282246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Alice → Carl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2BA8B24-BF3A-BE4C-A867-32C3F5DA4201}"/>
              </a:ext>
            </a:extLst>
          </p:cNvPr>
          <p:cNvGrpSpPr/>
          <p:nvPr/>
        </p:nvGrpSpPr>
        <p:grpSpPr>
          <a:xfrm>
            <a:off x="7780698" y="1574391"/>
            <a:ext cx="3479851" cy="2063264"/>
            <a:chOff x="7780697" y="1574391"/>
            <a:chExt cx="3479851" cy="206326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1012EAE-F5F5-D944-B4AD-120C206C7C00}"/>
                </a:ext>
              </a:extLst>
            </p:cNvPr>
            <p:cNvSpPr/>
            <p:nvPr/>
          </p:nvSpPr>
          <p:spPr>
            <a:xfrm>
              <a:off x="7780697" y="1574391"/>
              <a:ext cx="3479851" cy="2063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B65EA76-D251-B740-9CDF-A88F867906BF}"/>
                </a:ext>
              </a:extLst>
            </p:cNvPr>
            <p:cNvSpPr txBox="1"/>
            <p:nvPr/>
          </p:nvSpPr>
          <p:spPr>
            <a:xfrm>
              <a:off x="7780698" y="1574391"/>
              <a:ext cx="1389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37B1FC7-7877-0C4A-9F57-56C916D51DE5}"/>
                </a:ext>
              </a:extLst>
            </p:cNvPr>
            <p:cNvSpPr/>
            <p:nvPr/>
          </p:nvSpPr>
          <p:spPr>
            <a:xfrm>
              <a:off x="7912592" y="202705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7C050AE-E343-184B-B3CD-52C748B00659}"/>
                </a:ext>
              </a:extLst>
            </p:cNvPr>
            <p:cNvSpPr/>
            <p:nvPr/>
          </p:nvSpPr>
          <p:spPr>
            <a:xfrm>
              <a:off x="9583520" y="202705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8C8116F-F1A3-C041-819F-37F9DA232261}"/>
                </a:ext>
              </a:extLst>
            </p:cNvPr>
            <p:cNvSpPr/>
            <p:nvPr/>
          </p:nvSpPr>
          <p:spPr>
            <a:xfrm>
              <a:off x="9583519" y="2833511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Carl → Bob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50EBF53-AACB-0741-84B0-866C231A6166}"/>
                </a:ext>
              </a:extLst>
            </p:cNvPr>
            <p:cNvSpPr/>
            <p:nvPr/>
          </p:nvSpPr>
          <p:spPr>
            <a:xfrm>
              <a:off x="7912592" y="283231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#2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B65EE5F-BA5A-F04F-B6AC-0D4F1297953A}"/>
              </a:ext>
            </a:extLst>
          </p:cNvPr>
          <p:cNvGrpSpPr/>
          <p:nvPr/>
        </p:nvGrpSpPr>
        <p:grpSpPr>
          <a:xfrm>
            <a:off x="7780698" y="3917998"/>
            <a:ext cx="3479851" cy="2063264"/>
            <a:chOff x="7780697" y="3917998"/>
            <a:chExt cx="3479851" cy="206326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46F7321-8020-A341-9BDC-1EF900191734}"/>
                </a:ext>
              </a:extLst>
            </p:cNvPr>
            <p:cNvSpPr/>
            <p:nvPr/>
          </p:nvSpPr>
          <p:spPr>
            <a:xfrm>
              <a:off x="7780697" y="3917998"/>
              <a:ext cx="3479851" cy="2063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7DAC489-47FC-C24E-884E-2E79FFB7566B}"/>
                </a:ext>
              </a:extLst>
            </p:cNvPr>
            <p:cNvSpPr txBox="1"/>
            <p:nvPr/>
          </p:nvSpPr>
          <p:spPr>
            <a:xfrm>
              <a:off x="7780698" y="3917998"/>
              <a:ext cx="1389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4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B464699-FE79-3248-9007-F69CAA81B55B}"/>
                </a:ext>
              </a:extLst>
            </p:cNvPr>
            <p:cNvSpPr/>
            <p:nvPr/>
          </p:nvSpPr>
          <p:spPr>
            <a:xfrm>
              <a:off x="7912592" y="4370664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#1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200DCCF-8346-6C4A-8C4A-256BC5B6A285}"/>
                </a:ext>
              </a:extLst>
            </p:cNvPr>
            <p:cNvSpPr/>
            <p:nvPr/>
          </p:nvSpPr>
          <p:spPr>
            <a:xfrm>
              <a:off x="9583520" y="4370664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5954138-6EFE-9246-97AE-682E612F03CA}"/>
                </a:ext>
              </a:extLst>
            </p:cNvPr>
            <p:cNvSpPr/>
            <p:nvPr/>
          </p:nvSpPr>
          <p:spPr>
            <a:xfrm>
              <a:off x="9583519" y="5177118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Bob → Alice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4FBE67B-A087-3543-9A0C-623326077C0B}"/>
                </a:ext>
              </a:extLst>
            </p:cNvPr>
            <p:cNvSpPr/>
            <p:nvPr/>
          </p:nvSpPr>
          <p:spPr>
            <a:xfrm>
              <a:off x="7928575" y="5177118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#2</a:t>
              </a:r>
            </a:p>
          </p:txBody>
        </p: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6E45CFE-0380-DB45-93A6-CC7DA7699077}"/>
              </a:ext>
            </a:extLst>
          </p:cNvPr>
          <p:cNvCxnSpPr>
            <a:stCxn id="16" idx="1"/>
            <a:endCxn id="12" idx="3"/>
          </p:cNvCxnSpPr>
          <p:nvPr/>
        </p:nvCxnSpPr>
        <p:spPr>
          <a:xfrm flipH="1">
            <a:off x="3008512" y="2348493"/>
            <a:ext cx="857988" cy="1234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C2EFDB1-E5AB-9C42-B081-05EDA83348CF}"/>
              </a:ext>
            </a:extLst>
          </p:cNvPr>
          <p:cNvCxnSpPr>
            <a:stCxn id="23" idx="1"/>
            <a:endCxn id="12" idx="3"/>
          </p:cNvCxnSpPr>
          <p:nvPr/>
        </p:nvCxnSpPr>
        <p:spPr>
          <a:xfrm flipH="1" flipV="1">
            <a:off x="3008512" y="3583469"/>
            <a:ext cx="857988" cy="1108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AF87792-4504-564B-8983-B2830907F38C}"/>
              </a:ext>
            </a:extLst>
          </p:cNvPr>
          <p:cNvCxnSpPr>
            <a:stCxn id="29" idx="1"/>
            <a:endCxn id="17" idx="3"/>
          </p:cNvCxnSpPr>
          <p:nvPr/>
        </p:nvCxnSpPr>
        <p:spPr>
          <a:xfrm flipH="1">
            <a:off x="7096344" y="2348493"/>
            <a:ext cx="816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3CAAADB-008F-944E-977E-05AF2C4C8DB9}"/>
              </a:ext>
            </a:extLst>
          </p:cNvPr>
          <p:cNvCxnSpPr>
            <a:cxnSpLocks/>
            <a:stCxn id="38" idx="1"/>
            <a:endCxn id="24" idx="3"/>
          </p:cNvCxnSpPr>
          <p:nvPr/>
        </p:nvCxnSpPr>
        <p:spPr>
          <a:xfrm flipH="1">
            <a:off x="7096344" y="3153752"/>
            <a:ext cx="816249" cy="1538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C58999D-2F0E-AF4E-90CA-B879F38737EC}"/>
              </a:ext>
            </a:extLst>
          </p:cNvPr>
          <p:cNvCxnSpPr>
            <a:stCxn id="35" idx="1"/>
            <a:endCxn id="17" idx="3"/>
          </p:cNvCxnSpPr>
          <p:nvPr/>
        </p:nvCxnSpPr>
        <p:spPr>
          <a:xfrm flipH="1" flipV="1">
            <a:off x="7096344" y="2348494"/>
            <a:ext cx="816249" cy="234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CAB0A54-D4C5-0743-B53E-57CFB467F5AC}"/>
              </a:ext>
            </a:extLst>
          </p:cNvPr>
          <p:cNvCxnSpPr>
            <a:stCxn id="39" idx="1"/>
            <a:endCxn id="24" idx="3"/>
          </p:cNvCxnSpPr>
          <p:nvPr/>
        </p:nvCxnSpPr>
        <p:spPr>
          <a:xfrm flipH="1" flipV="1">
            <a:off x="7096343" y="4692100"/>
            <a:ext cx="832232" cy="806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6D261A74-8172-244C-AEB1-57958582C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939643"/>
            <a:ext cx="9905999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Common Scenario of Transaction Interactions</a:t>
            </a:r>
          </a:p>
        </p:txBody>
      </p:sp>
    </p:spTree>
    <p:extLst>
      <p:ext uri="{BB962C8B-B14F-4D97-AF65-F5344CB8AC3E}">
        <p14:creationId xmlns:p14="http://schemas.microsoft.com/office/powerpoint/2010/main" val="1656542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751" y="1585959"/>
            <a:ext cx="5830887" cy="417060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chemeClr val="accent5"/>
                </a:solidFill>
              </a:rPr>
              <a:t>Data Structure Implementation</a:t>
            </a:r>
            <a:endParaRPr lang="en-US" sz="2000" b="1" baseline="30000" dirty="0">
              <a:solidFill>
                <a:schemeClr val="accent5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/>
              <a:t>There are </a:t>
            </a:r>
            <a:r>
              <a:rPr lang="en-US" sz="2000" dirty="0">
                <a:solidFill>
                  <a:schemeClr val="accent5"/>
                </a:solidFill>
              </a:rPr>
              <a:t>transactions </a:t>
            </a:r>
            <a:r>
              <a:rPr lang="en-US" sz="2000" dirty="0"/>
              <a:t>which have an index, a timestamp, and a hash.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These transactions are connected using </a:t>
            </a:r>
            <a:r>
              <a:rPr lang="en-US" sz="2000" dirty="0">
                <a:solidFill>
                  <a:schemeClr val="accent5"/>
                </a:solidFill>
              </a:rPr>
              <a:t>links</a:t>
            </a:r>
            <a:r>
              <a:rPr lang="en-US" sz="2000" dirty="0"/>
              <a:t>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tangle is made up of a </a:t>
            </a:r>
            <a:r>
              <a:rPr lang="en-US" sz="2000" dirty="0">
                <a:solidFill>
                  <a:schemeClr val="accent5"/>
                </a:solidFill>
              </a:rPr>
              <a:t>series of transactions </a:t>
            </a:r>
            <a:r>
              <a:rPr lang="en-US" sz="2000" dirty="0"/>
              <a:t>and a </a:t>
            </a:r>
            <a:r>
              <a:rPr lang="en-US" sz="2000" dirty="0">
                <a:solidFill>
                  <a:schemeClr val="accent5"/>
                </a:solidFill>
              </a:rPr>
              <a:t>series of links</a:t>
            </a:r>
            <a:r>
              <a:rPr lang="en-US" sz="20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chemeClr val="accent5"/>
                </a:solidFill>
              </a:rPr>
              <a:t>Important functions</a:t>
            </a:r>
          </a:p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generateTransaction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generateLink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000" i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2" y="6424072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25136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TANGLE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2F343A5-A8CB-CA4A-B342-7C9C1C5399FE}"/>
              </a:ext>
            </a:extLst>
          </p:cNvPr>
          <p:cNvSpPr/>
          <p:nvPr/>
        </p:nvSpPr>
        <p:spPr>
          <a:xfrm>
            <a:off x="7418423" y="251366"/>
            <a:ext cx="3817611" cy="617270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Transaction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Index  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Operation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int64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TimeString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Weight 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CumWeight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Signature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Hash   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HashApp1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HashApp2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TimeSent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time.Time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Link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Target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Source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Tangle is a DAG of Transactions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DAG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Transactions []Transaction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Links        []Link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Lambda       float64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Alpha        float32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            int64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TipSelection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State        map[string]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68370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C104D-6002-7747-9B82-82B14E2D7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32856-1B26-B546-B9EA-79B09066B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5"/>
                </a:solidFill>
              </a:rPr>
              <a:t>blockchain</a:t>
            </a:r>
            <a:r>
              <a:rPr lang="en-US" dirty="0"/>
              <a:t> implements a </a:t>
            </a:r>
            <a:r>
              <a:rPr lang="en-US" dirty="0">
                <a:solidFill>
                  <a:schemeClr val="accent5"/>
                </a:solidFill>
              </a:rPr>
              <a:t>distributed ledger</a:t>
            </a:r>
            <a:r>
              <a:rPr lang="en-US" dirty="0"/>
              <a:t>, which can verify and store any kind of transactions. </a:t>
            </a:r>
          </a:p>
          <a:p>
            <a:r>
              <a:rPr lang="en-US" dirty="0"/>
              <a:t>Many institutions around the world are exploring the </a:t>
            </a:r>
            <a:r>
              <a:rPr lang="en-US" dirty="0">
                <a:solidFill>
                  <a:schemeClr val="accent5"/>
                </a:solidFill>
              </a:rPr>
              <a:t>applications of distributed ledgers in different areas</a:t>
            </a:r>
            <a:r>
              <a:rPr lang="en-US" dirty="0"/>
              <a:t>.</a:t>
            </a:r>
            <a:r>
              <a:rPr lang="en-US" baseline="30000" dirty="0"/>
              <a:t>[19]</a:t>
            </a:r>
          </a:p>
          <a:p>
            <a:r>
              <a:rPr lang="en-US" dirty="0"/>
              <a:t>Researchers around the world are proposing </a:t>
            </a:r>
            <a:r>
              <a:rPr lang="en-US" dirty="0">
                <a:solidFill>
                  <a:schemeClr val="accent5"/>
                </a:solidFill>
              </a:rPr>
              <a:t>other types of data structures that can respond to the limitations of the blockchain</a:t>
            </a:r>
            <a:r>
              <a:rPr lang="en-US" dirty="0"/>
              <a:t>.</a:t>
            </a:r>
            <a:r>
              <a:rPr lang="en-US" baseline="30000" dirty="0"/>
              <a:t>[5]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8A686-F88C-354B-9204-F91A49E5A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964541-177C-DA4D-BB92-46BF76A118E8}"/>
              </a:ext>
            </a:extLst>
          </p:cNvPr>
          <p:cNvSpPr txBox="1"/>
          <p:nvPr/>
        </p:nvSpPr>
        <p:spPr>
          <a:xfrm>
            <a:off x="1268023" y="5942744"/>
            <a:ext cx="9212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[19] UK Government - Office for Science, “Distributed Ledger Technology: beyond block chain,” London, 2016.</a:t>
            </a:r>
          </a:p>
          <a:p>
            <a:r>
              <a:rPr lang="en-US" sz="1200" dirty="0"/>
              <a:t>[5] N. </a:t>
            </a:r>
            <a:r>
              <a:rPr lang="en-US" sz="1200" dirty="0" err="1"/>
              <a:t>Kannengießer</a:t>
            </a:r>
            <a:r>
              <a:rPr lang="en-US" sz="1200" dirty="0"/>
              <a:t>, S. </a:t>
            </a:r>
            <a:r>
              <a:rPr lang="en-US" sz="1200" dirty="0" err="1"/>
              <a:t>Lins</a:t>
            </a:r>
            <a:r>
              <a:rPr lang="en-US" sz="1200" dirty="0"/>
              <a:t>, T. </a:t>
            </a:r>
            <a:r>
              <a:rPr lang="en-US" sz="1200" dirty="0" err="1"/>
              <a:t>Dehling</a:t>
            </a:r>
            <a:r>
              <a:rPr lang="en-US" sz="1200" dirty="0"/>
              <a:t>, and A. </a:t>
            </a:r>
            <a:r>
              <a:rPr lang="en-US" sz="1200" dirty="0" err="1"/>
              <a:t>Sunyaev</a:t>
            </a:r>
            <a:r>
              <a:rPr lang="en-US" sz="1200" dirty="0"/>
              <a:t>, “What Does Not Fit Can be Made to Fit! Trade-Offs in Distributed Ledger Technology Designs,” in Proceedings of the 52nd Hawaii International Conference on System Sciences, 2019. </a:t>
            </a:r>
          </a:p>
        </p:txBody>
      </p:sp>
    </p:spTree>
    <p:extLst>
      <p:ext uri="{BB962C8B-B14F-4D97-AF65-F5344CB8AC3E}">
        <p14:creationId xmlns:p14="http://schemas.microsoft.com/office/powerpoint/2010/main" val="68299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6"/>
    </mc:Choice>
    <mc:Fallback xmlns="">
      <p:transition spd="slow" advTm="101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854" y="1880138"/>
            <a:ext cx="6609216" cy="417195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The block-lattice</a:t>
            </a:r>
            <a:r>
              <a:rPr lang="en-US" b="1" baseline="30000" dirty="0">
                <a:solidFill>
                  <a:schemeClr val="accent5"/>
                </a:solidFill>
              </a:rPr>
              <a:t>[8]</a:t>
            </a:r>
          </a:p>
          <a:p>
            <a:r>
              <a:rPr lang="en-US" dirty="0"/>
              <a:t>Launched in 2015 by Colin </a:t>
            </a:r>
            <a:r>
              <a:rPr lang="en-US" dirty="0" err="1"/>
              <a:t>LeMahieu</a:t>
            </a:r>
            <a:r>
              <a:rPr lang="en-US" dirty="0"/>
              <a:t> and </a:t>
            </a:r>
            <a:r>
              <a:rPr lang="en-US" dirty="0">
                <a:solidFill>
                  <a:schemeClr val="accent5"/>
                </a:solidFill>
              </a:rPr>
              <a:t>used to store information for the Nano cryptocurrency</a:t>
            </a:r>
            <a:r>
              <a:rPr lang="en-US" dirty="0"/>
              <a:t>.</a:t>
            </a:r>
          </a:p>
          <a:p>
            <a:r>
              <a:rPr lang="en-US" dirty="0"/>
              <a:t>Each account has </a:t>
            </a:r>
            <a:r>
              <a:rPr lang="en-US" dirty="0">
                <a:solidFill>
                  <a:schemeClr val="accent5"/>
                </a:solidFill>
              </a:rPr>
              <a:t>its own blockchain</a:t>
            </a:r>
            <a:r>
              <a:rPr lang="en-US" dirty="0"/>
              <a:t> as part of a larger </a:t>
            </a:r>
            <a:r>
              <a:rPr lang="en-US" dirty="0">
                <a:solidFill>
                  <a:schemeClr val="accent5"/>
                </a:solidFill>
              </a:rPr>
              <a:t>directed acyclic graph</a:t>
            </a:r>
            <a:r>
              <a:rPr lang="en-US" dirty="0"/>
              <a:t>.</a:t>
            </a:r>
          </a:p>
          <a:p>
            <a:r>
              <a:rPr lang="en-US" dirty="0"/>
              <a:t>Each user provides </a:t>
            </a:r>
            <a:r>
              <a:rPr lang="en-US" dirty="0">
                <a:solidFill>
                  <a:schemeClr val="accent5"/>
                </a:solidFill>
              </a:rPr>
              <a:t>computational power for verification of his own transactions.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D5714-E9AC-994D-BF40-1146AA72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7019AFB-98BE-614C-9C63-9249B9896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854" y="215747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A97714-A950-464C-889C-B501800A4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9899" y="2136034"/>
            <a:ext cx="2677511" cy="3491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E0D430-D60A-F74C-B4E6-55FB7D19FC03}"/>
              </a:ext>
            </a:extLst>
          </p:cNvPr>
          <p:cNvSpPr txBox="1"/>
          <p:nvPr/>
        </p:nvSpPr>
        <p:spPr>
          <a:xfrm>
            <a:off x="1232855" y="6334477"/>
            <a:ext cx="67475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[8] C. </a:t>
            </a:r>
            <a:r>
              <a:rPr lang="en-US" sz="1400" dirty="0" err="1"/>
              <a:t>Lemahieu</a:t>
            </a:r>
            <a:r>
              <a:rPr lang="en-US" sz="1400" dirty="0"/>
              <a:t>, “Nano: A Feeless Distributed Cryptocurrency Network,” White Pap., 2018. </a:t>
            </a:r>
          </a:p>
        </p:txBody>
      </p:sp>
    </p:spTree>
    <p:extLst>
      <p:ext uri="{BB962C8B-B14F-4D97-AF65-F5344CB8AC3E}">
        <p14:creationId xmlns:p14="http://schemas.microsoft.com/office/powerpoint/2010/main" val="378747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854" y="1711322"/>
            <a:ext cx="9814556" cy="46534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The block-lattice</a:t>
            </a:r>
            <a:r>
              <a:rPr lang="en-US" sz="2000" b="1" baseline="30000" dirty="0">
                <a:solidFill>
                  <a:schemeClr val="accent5"/>
                </a:solidFill>
              </a:rPr>
              <a:t>[8]</a:t>
            </a:r>
          </a:p>
          <a:p>
            <a:r>
              <a:rPr lang="en-US" sz="2000" dirty="0"/>
              <a:t>Every node in the network stores </a:t>
            </a:r>
            <a:r>
              <a:rPr lang="en-US" sz="2000" dirty="0">
                <a:solidFill>
                  <a:schemeClr val="accent5"/>
                </a:solidFill>
              </a:rPr>
              <a:t>a ledger composed of its own account-chain and a copy of the account-chains of all the other nodes in the network</a:t>
            </a:r>
            <a:r>
              <a:rPr lang="en-US" sz="2000" dirty="0"/>
              <a:t>.</a:t>
            </a:r>
          </a:p>
          <a:p>
            <a:r>
              <a:rPr lang="en-US" sz="2000" dirty="0"/>
              <a:t>Each account-chain can only be updated by the </a:t>
            </a:r>
            <a:r>
              <a:rPr lang="en-US" sz="2000" dirty="0">
                <a:solidFill>
                  <a:schemeClr val="accent5"/>
                </a:solidFill>
              </a:rPr>
              <a:t>account’s owner</a:t>
            </a:r>
            <a:r>
              <a:rPr lang="en-US" sz="2000" dirty="0"/>
              <a:t>.</a:t>
            </a:r>
          </a:p>
          <a:p>
            <a:r>
              <a:rPr lang="en-US" sz="2000" dirty="0"/>
              <a:t>Every transfer of funds requires the creation of:</a:t>
            </a:r>
          </a:p>
          <a:p>
            <a:pPr lvl="1"/>
            <a:r>
              <a:rPr lang="en-US" sz="1800" dirty="0">
                <a:solidFill>
                  <a:schemeClr val="accent5"/>
                </a:solidFill>
              </a:rPr>
              <a:t>Send block (S)</a:t>
            </a:r>
            <a:r>
              <a:rPr lang="en-US" sz="1800" dirty="0"/>
              <a:t> on the sender’s account-chain.</a:t>
            </a:r>
          </a:p>
          <a:p>
            <a:pPr lvl="1"/>
            <a:r>
              <a:rPr lang="en-US" sz="1800" dirty="0">
                <a:solidFill>
                  <a:schemeClr val="accent5"/>
                </a:solidFill>
              </a:rPr>
              <a:t>Receive block (R)</a:t>
            </a:r>
            <a:r>
              <a:rPr lang="en-US" sz="1800" dirty="0"/>
              <a:t> on a receiver’s account-chain.</a:t>
            </a:r>
            <a:endParaRPr lang="en-US" dirty="0"/>
          </a:p>
          <a:p>
            <a:r>
              <a:rPr lang="en-US" sz="2000" dirty="0"/>
              <a:t>The transfer is completed only when </a:t>
            </a:r>
            <a:r>
              <a:rPr lang="en-US" sz="2000" dirty="0">
                <a:solidFill>
                  <a:schemeClr val="accent5"/>
                </a:solidFill>
              </a:rPr>
              <a:t>both blocks are acknowledged and accepted</a:t>
            </a:r>
            <a:r>
              <a:rPr lang="en-US" sz="2000" dirty="0"/>
              <a:t> by the network after being broadcast by the respective account-chain owners.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D5714-E9AC-994D-BF40-1146AA72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7019AFB-98BE-614C-9C63-9249B9896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854" y="215747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BF21A2-FB0C-D54D-AFDB-34AB4EC1257B}"/>
              </a:ext>
            </a:extLst>
          </p:cNvPr>
          <p:cNvSpPr txBox="1"/>
          <p:nvPr/>
        </p:nvSpPr>
        <p:spPr>
          <a:xfrm>
            <a:off x="2021305" y="6545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AD3B85-FEBB-1946-9B10-7ADFC11E8E44}"/>
              </a:ext>
            </a:extLst>
          </p:cNvPr>
          <p:cNvSpPr txBox="1"/>
          <p:nvPr/>
        </p:nvSpPr>
        <p:spPr>
          <a:xfrm>
            <a:off x="1232855" y="6334477"/>
            <a:ext cx="67475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[8] C. </a:t>
            </a:r>
            <a:r>
              <a:rPr lang="en-US" sz="1400" dirty="0" err="1"/>
              <a:t>Lemahieu</a:t>
            </a:r>
            <a:r>
              <a:rPr lang="en-US" sz="1400" dirty="0"/>
              <a:t>, “Nano: A Feeless Distributed Cryptocurrency Network,” White Pap., 2018. </a:t>
            </a:r>
          </a:p>
        </p:txBody>
      </p:sp>
    </p:spTree>
    <p:extLst>
      <p:ext uri="{BB962C8B-B14F-4D97-AF65-F5344CB8AC3E}">
        <p14:creationId xmlns:p14="http://schemas.microsoft.com/office/powerpoint/2010/main" val="25928951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2" y="6424072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194828"/>
            <a:ext cx="9905998" cy="812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Block-lattice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01FBF3-CC9C-3341-8E84-526872C72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939643"/>
            <a:ext cx="9905999" cy="4921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Common Scenario of Transaction Interactions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FED83CD9-2AFE-C24F-8AEB-C0DDDB99F218}"/>
              </a:ext>
            </a:extLst>
          </p:cNvPr>
          <p:cNvGrpSpPr/>
          <p:nvPr/>
        </p:nvGrpSpPr>
        <p:grpSpPr>
          <a:xfrm>
            <a:off x="808904" y="1732979"/>
            <a:ext cx="10898414" cy="930623"/>
            <a:chOff x="808904" y="1732979"/>
            <a:chExt cx="10898414" cy="930623"/>
          </a:xfrm>
        </p:grpSpPr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E9B457DC-8A8B-E947-B192-A47FAF32FF48}"/>
                </a:ext>
              </a:extLst>
            </p:cNvPr>
            <p:cNvCxnSpPr>
              <a:stCxn id="7" idx="6"/>
            </p:cNvCxnSpPr>
            <p:nvPr/>
          </p:nvCxnSpPr>
          <p:spPr>
            <a:xfrm flipV="1">
              <a:off x="1502045" y="2225974"/>
              <a:ext cx="10205273" cy="1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0CBD73B-F7FF-4B46-91C3-9D3D843C14DE}"/>
                </a:ext>
              </a:extLst>
            </p:cNvPr>
            <p:cNvSpPr/>
            <p:nvPr/>
          </p:nvSpPr>
          <p:spPr>
            <a:xfrm>
              <a:off x="808904" y="1887984"/>
              <a:ext cx="693141" cy="675981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Alice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28E053E-609C-E54F-99D0-7FC2E1CE1567}"/>
                </a:ext>
              </a:extLst>
            </p:cNvPr>
            <p:cNvGrpSpPr/>
            <p:nvPr/>
          </p:nvGrpSpPr>
          <p:grpSpPr>
            <a:xfrm>
              <a:off x="2206288" y="1732979"/>
              <a:ext cx="2684367" cy="930623"/>
              <a:chOff x="2181256" y="1722019"/>
              <a:chExt cx="3499108" cy="121308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7DF7C04-6289-9E43-88C1-C7DE206B9C94}"/>
                  </a:ext>
                </a:extLst>
              </p:cNvPr>
              <p:cNvSpPr/>
              <p:nvPr/>
            </p:nvSpPr>
            <p:spPr>
              <a:xfrm>
                <a:off x="2181256" y="1722019"/>
                <a:ext cx="3499108" cy="121308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3221FA1-F112-1C40-AE92-ECB7118A0296}"/>
                  </a:ext>
                </a:extLst>
              </p:cNvPr>
              <p:cNvSpPr txBox="1"/>
              <p:nvPr/>
            </p:nvSpPr>
            <p:spPr>
              <a:xfrm>
                <a:off x="2181256" y="1722019"/>
                <a:ext cx="851323" cy="3610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Block 0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3B9D7F5-34F7-B548-A0DD-CD906A0AA562}"/>
                  </a:ext>
                </a:extLst>
              </p:cNvPr>
              <p:cNvSpPr/>
              <p:nvPr/>
            </p:nvSpPr>
            <p:spPr>
              <a:xfrm>
                <a:off x="2313150" y="2174685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Balance</a:t>
                </a:r>
              </a:p>
              <a:p>
                <a:pPr algn="ctr"/>
                <a:r>
                  <a:rPr lang="en-US" sz="1200" dirty="0"/>
                  <a:t>400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7395DA6-C215-EB4E-BD87-90A7B3C941F0}"/>
                  </a:ext>
                </a:extLst>
              </p:cNvPr>
              <p:cNvSpPr/>
              <p:nvPr/>
            </p:nvSpPr>
            <p:spPr>
              <a:xfrm>
                <a:off x="4003959" y="2174685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Hash</a:t>
                </a:r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A0C96DAA-FB57-DA47-BB4C-56602C60A588}"/>
              </a:ext>
            </a:extLst>
          </p:cNvPr>
          <p:cNvGrpSpPr/>
          <p:nvPr/>
        </p:nvGrpSpPr>
        <p:grpSpPr>
          <a:xfrm>
            <a:off x="794842" y="3497855"/>
            <a:ext cx="10912476" cy="930623"/>
            <a:chOff x="794842" y="3497855"/>
            <a:chExt cx="10912476" cy="930623"/>
          </a:xfrm>
        </p:grpSpPr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1B593D2D-2BB3-4047-A4B9-C157FB510003}"/>
                </a:ext>
              </a:extLst>
            </p:cNvPr>
            <p:cNvCxnSpPr>
              <a:stCxn id="10" idx="6"/>
            </p:cNvCxnSpPr>
            <p:nvPr/>
          </p:nvCxnSpPr>
          <p:spPr>
            <a:xfrm>
              <a:off x="1487983" y="3963167"/>
              <a:ext cx="10219335" cy="16606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CA46B6A-958B-A046-B4DB-9F76466133CD}"/>
                </a:ext>
              </a:extLst>
            </p:cNvPr>
            <p:cNvSpPr/>
            <p:nvPr/>
          </p:nvSpPr>
          <p:spPr>
            <a:xfrm>
              <a:off x="794842" y="3625176"/>
              <a:ext cx="693141" cy="675981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Bob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1FC773CA-CE28-EE48-9FB7-EB99EBFFDD4C}"/>
                </a:ext>
              </a:extLst>
            </p:cNvPr>
            <p:cNvGrpSpPr/>
            <p:nvPr/>
          </p:nvGrpSpPr>
          <p:grpSpPr>
            <a:xfrm>
              <a:off x="2206288" y="3497855"/>
              <a:ext cx="2684367" cy="930623"/>
              <a:chOff x="2233853" y="3834864"/>
              <a:chExt cx="3499108" cy="1213080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0CC9DD4-21CE-3940-B521-02A9024C37AD}"/>
                  </a:ext>
                </a:extLst>
              </p:cNvPr>
              <p:cNvSpPr/>
              <p:nvPr/>
            </p:nvSpPr>
            <p:spPr>
              <a:xfrm>
                <a:off x="2233853" y="3834864"/>
                <a:ext cx="3499108" cy="121308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 dirty="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BAB502F-82B8-8849-BBC9-E02D3668D232}"/>
                  </a:ext>
                </a:extLst>
              </p:cNvPr>
              <p:cNvSpPr txBox="1"/>
              <p:nvPr/>
            </p:nvSpPr>
            <p:spPr>
              <a:xfrm>
                <a:off x="2233853" y="3834864"/>
                <a:ext cx="819349" cy="3610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Block 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7D7396E-711B-7B4F-BEE7-0D198F0E3CD9}"/>
                  </a:ext>
                </a:extLst>
              </p:cNvPr>
              <p:cNvSpPr/>
              <p:nvPr/>
            </p:nvSpPr>
            <p:spPr>
              <a:xfrm>
                <a:off x="2365747" y="4287530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Balance</a:t>
                </a:r>
              </a:p>
              <a:p>
                <a:pPr algn="ctr"/>
                <a:r>
                  <a:rPr lang="en-US" sz="1200" dirty="0"/>
                  <a:t>400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F6E8A8E-4CD2-DA48-AA0C-09E4A8645175}"/>
                  </a:ext>
                </a:extLst>
              </p:cNvPr>
              <p:cNvSpPr/>
              <p:nvPr/>
            </p:nvSpPr>
            <p:spPr>
              <a:xfrm>
                <a:off x="4056556" y="4287530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Hash</a:t>
                </a:r>
              </a:p>
            </p:txBody>
          </p:sp>
        </p:grp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62B8508-4596-8549-9037-33485B2578C0}"/>
              </a:ext>
            </a:extLst>
          </p:cNvPr>
          <p:cNvGrpSpPr/>
          <p:nvPr/>
        </p:nvGrpSpPr>
        <p:grpSpPr>
          <a:xfrm>
            <a:off x="808904" y="5205052"/>
            <a:ext cx="10898414" cy="930623"/>
            <a:chOff x="808904" y="5205052"/>
            <a:chExt cx="10898414" cy="930623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F4306332-6D36-3D4F-BD71-6D2CC0645D56}"/>
                </a:ext>
              </a:extLst>
            </p:cNvPr>
            <p:cNvCxnSpPr>
              <a:stCxn id="11" idx="6"/>
            </p:cNvCxnSpPr>
            <p:nvPr/>
          </p:nvCxnSpPr>
          <p:spPr>
            <a:xfrm flipV="1">
              <a:off x="1502045" y="5700359"/>
              <a:ext cx="10205273" cy="8649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97BAA2-949A-7B4B-A5EE-0246BFAA5A1F}"/>
                </a:ext>
              </a:extLst>
            </p:cNvPr>
            <p:cNvSpPr/>
            <p:nvPr/>
          </p:nvSpPr>
          <p:spPr>
            <a:xfrm>
              <a:off x="808904" y="5371017"/>
              <a:ext cx="693141" cy="675981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Carl</a:t>
              </a: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5119C9A-0ACB-904F-9DDB-AC70A9508FE3}"/>
                </a:ext>
              </a:extLst>
            </p:cNvPr>
            <p:cNvGrpSpPr/>
            <p:nvPr/>
          </p:nvGrpSpPr>
          <p:grpSpPr>
            <a:xfrm>
              <a:off x="2206288" y="5205052"/>
              <a:ext cx="2684367" cy="930623"/>
              <a:chOff x="2233853" y="3834864"/>
              <a:chExt cx="3499108" cy="1213080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9D06B55-F32B-FC45-B84C-B176F2C2982D}"/>
                  </a:ext>
                </a:extLst>
              </p:cNvPr>
              <p:cNvSpPr/>
              <p:nvPr/>
            </p:nvSpPr>
            <p:spPr>
              <a:xfrm>
                <a:off x="2233853" y="3834864"/>
                <a:ext cx="3499108" cy="121308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 dirty="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8B07366-C392-724C-A8EA-312BE5662B4B}"/>
                  </a:ext>
                </a:extLst>
              </p:cNvPr>
              <p:cNvSpPr txBox="1"/>
              <p:nvPr/>
            </p:nvSpPr>
            <p:spPr>
              <a:xfrm>
                <a:off x="2233853" y="3834864"/>
                <a:ext cx="819349" cy="3610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Block 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79C57DF-EE10-1344-B36E-EEECB2E7DA16}"/>
                  </a:ext>
                </a:extLst>
              </p:cNvPr>
              <p:cNvSpPr/>
              <p:nvPr/>
            </p:nvSpPr>
            <p:spPr>
              <a:xfrm>
                <a:off x="2365747" y="4287530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Balance</a:t>
                </a:r>
              </a:p>
              <a:p>
                <a:pPr algn="ctr"/>
                <a:r>
                  <a:rPr lang="en-US" sz="1200" dirty="0"/>
                  <a:t>400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B2B0CE60-DF20-D34C-ABFF-114E16F9C0B3}"/>
                  </a:ext>
                </a:extLst>
              </p:cNvPr>
              <p:cNvSpPr/>
              <p:nvPr/>
            </p:nvSpPr>
            <p:spPr>
              <a:xfrm>
                <a:off x="4056556" y="4287530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Hash</a:t>
                </a: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1E2EFA6-22C9-CC44-AF56-75376C2660E3}"/>
              </a:ext>
            </a:extLst>
          </p:cNvPr>
          <p:cNvGrpSpPr/>
          <p:nvPr/>
        </p:nvGrpSpPr>
        <p:grpSpPr>
          <a:xfrm>
            <a:off x="5594898" y="1384328"/>
            <a:ext cx="2684367" cy="2113527"/>
            <a:chOff x="5594898" y="1384328"/>
            <a:chExt cx="2684367" cy="2113527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FB014F0-6B23-7D49-9F48-04857193C628}"/>
                </a:ext>
              </a:extLst>
            </p:cNvPr>
            <p:cNvSpPr/>
            <p:nvPr/>
          </p:nvSpPr>
          <p:spPr>
            <a:xfrm>
              <a:off x="5594898" y="1384328"/>
              <a:ext cx="2684367" cy="21135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2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8FDF5F7-5679-B542-B8A9-A4585643F74C}"/>
                </a:ext>
              </a:extLst>
            </p:cNvPr>
            <p:cNvSpPr txBox="1"/>
            <p:nvPr/>
          </p:nvSpPr>
          <p:spPr>
            <a:xfrm>
              <a:off x="5594898" y="1384329"/>
              <a:ext cx="6530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Block 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C40CB5D-729D-224F-9518-FDC27D2191E8}"/>
                </a:ext>
              </a:extLst>
            </p:cNvPr>
            <p:cNvSpPr/>
            <p:nvPr/>
          </p:nvSpPr>
          <p:spPr>
            <a:xfrm>
              <a:off x="5696081" y="171660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Hash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223B55C-D272-3B45-82E6-AA2BB2468906}"/>
                </a:ext>
              </a:extLst>
            </p:cNvPr>
            <p:cNvSpPr/>
            <p:nvPr/>
          </p:nvSpPr>
          <p:spPr>
            <a:xfrm>
              <a:off x="6993198" y="171660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Balance</a:t>
              </a:r>
            </a:p>
            <a:p>
              <a:pPr algn="ctr"/>
              <a:r>
                <a:rPr lang="en-US" sz="1200" dirty="0"/>
                <a:t>300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FB804D0-2116-A94A-ABDE-A16BA880E520}"/>
                </a:ext>
              </a:extLst>
            </p:cNvPr>
            <p:cNvSpPr/>
            <p:nvPr/>
          </p:nvSpPr>
          <p:spPr>
            <a:xfrm>
              <a:off x="5696081" y="2301188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Amount</a:t>
              </a:r>
            </a:p>
            <a:p>
              <a:pPr algn="ctr"/>
              <a:r>
                <a:rPr lang="en-US" sz="1200" dirty="0"/>
                <a:t>100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FE0DBDF-BCAB-9247-81F0-5DF8C95F9A51}"/>
                </a:ext>
              </a:extLst>
            </p:cNvPr>
            <p:cNvSpPr/>
            <p:nvPr/>
          </p:nvSpPr>
          <p:spPr>
            <a:xfrm>
              <a:off x="6993198" y="2301188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Type</a:t>
              </a:r>
            </a:p>
            <a:p>
              <a:pPr algn="ctr"/>
              <a:r>
                <a:rPr lang="en-US" sz="1200" dirty="0"/>
                <a:t>“Send”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A4EAF55-4258-C841-8FBE-243E2B873849}"/>
                </a:ext>
              </a:extLst>
            </p:cNvPr>
            <p:cNvSpPr/>
            <p:nvPr/>
          </p:nvSpPr>
          <p:spPr>
            <a:xfrm>
              <a:off x="5696081" y="289048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Previous</a:t>
              </a:r>
            </a:p>
            <a:p>
              <a:pPr algn="ctr"/>
              <a:r>
                <a:rPr lang="en-US" sz="1200" dirty="0"/>
                <a:t>Hash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D8DBE7C-196D-5943-92C4-674074E53436}"/>
                </a:ext>
              </a:extLst>
            </p:cNvPr>
            <p:cNvSpPr/>
            <p:nvPr/>
          </p:nvSpPr>
          <p:spPr>
            <a:xfrm>
              <a:off x="6993198" y="289048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Destination</a:t>
              </a:r>
            </a:p>
            <a:p>
              <a:pPr algn="ctr"/>
              <a:r>
                <a:rPr lang="en-US" sz="1200" dirty="0"/>
                <a:t>“Bob”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B3E91FB-7830-9D43-AF68-B6E0EB16E785}"/>
              </a:ext>
            </a:extLst>
          </p:cNvPr>
          <p:cNvGrpSpPr/>
          <p:nvPr/>
        </p:nvGrpSpPr>
        <p:grpSpPr>
          <a:xfrm>
            <a:off x="8708666" y="3172192"/>
            <a:ext cx="2684367" cy="2113527"/>
            <a:chOff x="5594898" y="1384328"/>
            <a:chExt cx="2684367" cy="2113527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4DF20F3-7FE2-7345-8AC0-6CFF3F2EF36D}"/>
                </a:ext>
              </a:extLst>
            </p:cNvPr>
            <p:cNvSpPr/>
            <p:nvPr/>
          </p:nvSpPr>
          <p:spPr>
            <a:xfrm>
              <a:off x="5594898" y="1384328"/>
              <a:ext cx="2684367" cy="21135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2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28B1467-CDF0-A74C-9FB6-5F544ED4FA5D}"/>
                </a:ext>
              </a:extLst>
            </p:cNvPr>
            <p:cNvSpPr txBox="1"/>
            <p:nvPr/>
          </p:nvSpPr>
          <p:spPr>
            <a:xfrm>
              <a:off x="5594898" y="1384329"/>
              <a:ext cx="6530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Block 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2AB5719-65C6-6147-8FC7-AB3B96AEA2E4}"/>
                </a:ext>
              </a:extLst>
            </p:cNvPr>
            <p:cNvSpPr/>
            <p:nvPr/>
          </p:nvSpPr>
          <p:spPr>
            <a:xfrm>
              <a:off x="5696081" y="171660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Source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11AA4D9-120F-6846-989A-FBF5FBAB9CE4}"/>
                </a:ext>
              </a:extLst>
            </p:cNvPr>
            <p:cNvSpPr/>
            <p:nvPr/>
          </p:nvSpPr>
          <p:spPr>
            <a:xfrm>
              <a:off x="6993198" y="171660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Hash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16865D8-428F-414F-9ED3-952C8D863EC1}"/>
                </a:ext>
              </a:extLst>
            </p:cNvPr>
            <p:cNvSpPr/>
            <p:nvPr/>
          </p:nvSpPr>
          <p:spPr>
            <a:xfrm>
              <a:off x="5696081" y="2301188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Amount</a:t>
              </a:r>
            </a:p>
            <a:p>
              <a:pPr algn="ctr"/>
              <a:r>
                <a:rPr lang="en-US" sz="1200" dirty="0"/>
                <a:t>100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31981AE9-3868-E64E-8180-6E354EA1D992}"/>
                </a:ext>
              </a:extLst>
            </p:cNvPr>
            <p:cNvSpPr/>
            <p:nvPr/>
          </p:nvSpPr>
          <p:spPr>
            <a:xfrm>
              <a:off x="6993198" y="2301188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Balance</a:t>
              </a:r>
            </a:p>
            <a:p>
              <a:pPr algn="ctr"/>
              <a:r>
                <a:rPr lang="en-US" sz="1200" dirty="0"/>
                <a:t>500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9D0698D-F9E0-C74B-80B9-4C2911FA9CF6}"/>
                </a:ext>
              </a:extLst>
            </p:cNvPr>
            <p:cNvSpPr/>
            <p:nvPr/>
          </p:nvSpPr>
          <p:spPr>
            <a:xfrm>
              <a:off x="5696081" y="289048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Previous</a:t>
              </a:r>
            </a:p>
            <a:p>
              <a:pPr algn="ctr"/>
              <a:r>
                <a:rPr lang="en-US" sz="1200" dirty="0"/>
                <a:t>Hash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BDD91A6-76DC-A346-8B9B-AC0D3B65C398}"/>
                </a:ext>
              </a:extLst>
            </p:cNvPr>
            <p:cNvSpPr/>
            <p:nvPr/>
          </p:nvSpPr>
          <p:spPr>
            <a:xfrm>
              <a:off x="6993198" y="289048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Type</a:t>
              </a:r>
            </a:p>
            <a:p>
              <a:pPr algn="ctr"/>
              <a:r>
                <a:rPr lang="en-US" sz="1200" dirty="0"/>
                <a:t>“Receive”</a:t>
              </a:r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BC7A87AC-EA1E-8146-A7AF-D00792968860}"/>
              </a:ext>
            </a:extLst>
          </p:cNvPr>
          <p:cNvCxnSpPr>
            <a:stCxn id="46" idx="1"/>
            <a:endCxn id="23" idx="3"/>
          </p:cNvCxnSpPr>
          <p:nvPr/>
        </p:nvCxnSpPr>
        <p:spPr>
          <a:xfrm flipH="1" flipV="1">
            <a:off x="4800521" y="2326837"/>
            <a:ext cx="895560" cy="810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E7E5FD6B-4F99-2F49-8028-0DFF1A91244E}"/>
              </a:ext>
            </a:extLst>
          </p:cNvPr>
          <p:cNvCxnSpPr>
            <a:cxnSpLocks/>
            <a:stCxn id="52" idx="1"/>
            <a:endCxn id="42" idx="2"/>
          </p:cNvCxnSpPr>
          <p:nvPr/>
        </p:nvCxnSpPr>
        <p:spPr>
          <a:xfrm flipH="1" flipV="1">
            <a:off x="6294048" y="2209789"/>
            <a:ext cx="2515801" cy="1541272"/>
          </a:xfrm>
          <a:prstGeom prst="straightConnector1">
            <a:avLst/>
          </a:prstGeom>
          <a:ln>
            <a:round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0F00012-7229-9546-989A-735B7821F94D}"/>
              </a:ext>
            </a:extLst>
          </p:cNvPr>
          <p:cNvCxnSpPr>
            <a:stCxn id="56" idx="1"/>
            <a:endCxn id="28" idx="3"/>
          </p:cNvCxnSpPr>
          <p:nvPr/>
        </p:nvCxnSpPr>
        <p:spPr>
          <a:xfrm flipH="1" flipV="1">
            <a:off x="4800521" y="4091713"/>
            <a:ext cx="4009328" cy="833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FA857043-0C85-4947-9D51-F0C1B7FD4D25}"/>
              </a:ext>
            </a:extLst>
          </p:cNvPr>
          <p:cNvGrpSpPr/>
          <p:nvPr/>
        </p:nvGrpSpPr>
        <p:grpSpPr>
          <a:xfrm>
            <a:off x="-26523" y="1732979"/>
            <a:ext cx="872520" cy="4474347"/>
            <a:chOff x="-26523" y="1732979"/>
            <a:chExt cx="872520" cy="4474347"/>
          </a:xfrm>
        </p:grpSpPr>
        <p:sp>
          <p:nvSpPr>
            <p:cNvPr id="2" name="Left Brace 1">
              <a:extLst>
                <a:ext uri="{FF2B5EF4-FFF2-40B4-BE49-F238E27FC236}">
                  <a16:creationId xmlns:a16="http://schemas.microsoft.com/office/drawing/2014/main" id="{9B8D8E14-DE5A-7D4C-A32D-58F01F2C326C}"/>
                </a:ext>
              </a:extLst>
            </p:cNvPr>
            <p:cNvSpPr/>
            <p:nvPr/>
          </p:nvSpPr>
          <p:spPr>
            <a:xfrm>
              <a:off x="494619" y="1732979"/>
              <a:ext cx="351378" cy="4474347"/>
            </a:xfrm>
            <a:prstGeom prst="leftBrace">
              <a:avLst>
                <a:gd name="adj1" fmla="val 8333"/>
                <a:gd name="adj2" fmla="val 22332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73AA568-12C9-B048-9E18-F45CED80E1CB}"/>
                </a:ext>
              </a:extLst>
            </p:cNvPr>
            <p:cNvSpPr txBox="1"/>
            <p:nvPr/>
          </p:nvSpPr>
          <p:spPr>
            <a:xfrm>
              <a:off x="-26523" y="2516513"/>
              <a:ext cx="69125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whole</a:t>
              </a:r>
            </a:p>
            <a:p>
              <a:r>
                <a:rPr lang="en-US" sz="1100" dirty="0"/>
                <a:t>ledger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6956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751" y="1585959"/>
            <a:ext cx="5830887" cy="453775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chemeClr val="accent5"/>
                </a:solidFill>
              </a:rPr>
              <a:t>Data Structure Implementation</a:t>
            </a:r>
            <a:endParaRPr lang="en-US" sz="2000" b="1" baseline="30000" dirty="0">
              <a:solidFill>
                <a:schemeClr val="accent5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/>
              <a:t>The block-lattice is made of </a:t>
            </a:r>
            <a:r>
              <a:rPr lang="en-US" sz="2000" dirty="0">
                <a:solidFill>
                  <a:schemeClr val="accent5"/>
                </a:solidFill>
              </a:rPr>
              <a:t>blocks </a:t>
            </a:r>
            <a:r>
              <a:rPr lang="en-US" sz="2000" dirty="0"/>
              <a:t>which have an index and a hash.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These blocks have a type:</a:t>
            </a:r>
          </a:p>
          <a:p>
            <a:pPr lvl="1">
              <a:lnSpc>
                <a:spcPct val="100000"/>
              </a:lnSpc>
            </a:pPr>
            <a:r>
              <a:rPr lang="en-US" i="1" dirty="0">
                <a:solidFill>
                  <a:schemeClr val="tx2"/>
                </a:solidFill>
              </a:rPr>
              <a:t>send</a:t>
            </a:r>
          </a:p>
          <a:p>
            <a:pPr lvl="1">
              <a:lnSpc>
                <a:spcPct val="100000"/>
              </a:lnSpc>
            </a:pPr>
            <a:r>
              <a:rPr lang="en-US" i="1" dirty="0">
                <a:solidFill>
                  <a:schemeClr val="tx2"/>
                </a:solidFill>
              </a:rPr>
              <a:t>receive</a:t>
            </a:r>
            <a:endParaRPr lang="en-US" sz="1600" i="1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chemeClr val="accent5"/>
                </a:solidFill>
              </a:rPr>
              <a:t>Important functions</a:t>
            </a:r>
          </a:p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generateBlock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000" i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2" y="6424072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25136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Block-lattice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748E097-8C86-F34F-AA81-0098B7714C02}"/>
              </a:ext>
            </a:extLst>
          </p:cNvPr>
          <p:cNvSpPr/>
          <p:nvPr/>
        </p:nvSpPr>
        <p:spPr>
          <a:xfrm>
            <a:off x="7409316" y="1914207"/>
            <a:ext cx="3868285" cy="351410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Block represents each transaction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in the block-lattice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Block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Index 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Balance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Type  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Amount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Hash  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Source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Previous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Signature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TimeSent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time.Time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Sender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Receiver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7003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E4805-99F7-8A4F-B9C9-A365028E0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4DF05-785D-F147-B1F4-5A2C79C3D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Quantitative Evaluation</a:t>
            </a:r>
          </a:p>
          <a:p>
            <a:pPr marL="0" indent="0">
              <a:buNone/>
            </a:pPr>
            <a:r>
              <a:rPr lang="en-US" dirty="0"/>
              <a:t>Key metrics:</a:t>
            </a:r>
          </a:p>
          <a:p>
            <a:r>
              <a:rPr lang="en-US" dirty="0">
                <a:solidFill>
                  <a:schemeClr val="accent5"/>
                </a:solidFill>
              </a:rPr>
              <a:t>Throughput:</a:t>
            </a:r>
            <a:r>
              <a:rPr lang="en-US" dirty="0"/>
              <a:t> Number of transactions processed per second. </a:t>
            </a:r>
          </a:p>
          <a:p>
            <a:r>
              <a:rPr lang="en-US" dirty="0">
                <a:solidFill>
                  <a:schemeClr val="accent5"/>
                </a:solidFill>
              </a:rPr>
              <a:t>Latency:</a:t>
            </a:r>
            <a:r>
              <a:rPr lang="en-US" dirty="0"/>
              <a:t> The time it takes from the creation of a transaction until the initial confirmation of it’s acceptance by the network.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r>
              <a:rPr lang="en-US" dirty="0"/>
              <a:t>To measure this metrics, </a:t>
            </a:r>
            <a:r>
              <a:rPr lang="en-US" dirty="0">
                <a:solidFill>
                  <a:schemeClr val="accent5"/>
                </a:solidFill>
              </a:rPr>
              <a:t>transactions are submitted to the network</a:t>
            </a:r>
            <a:r>
              <a:rPr lang="en-US" dirty="0"/>
              <a:t> by nodes which store the transactions in their copy of the data structure and then share this information with their peers.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A993B-CEAA-B24A-B9F6-95C1429B3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9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2110153"/>
            <a:ext cx="9905998" cy="41239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5"/>
                </a:solidFill>
              </a:rPr>
              <a:t>Quantitative Evaluation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5"/>
                </a:solidFill>
              </a:rPr>
              <a:t>To measure throughput:</a:t>
            </a:r>
            <a:r>
              <a:rPr lang="en-US" sz="2800" dirty="0"/>
              <a:t> one node submits as many transactions as it can for one second. </a:t>
            </a:r>
          </a:p>
          <a:p>
            <a:pPr marL="0" indent="0">
              <a:buNone/>
            </a:pPr>
            <a:r>
              <a:rPr lang="en-US" sz="2800" dirty="0"/>
              <a:t>Each throughput experiment is repeated five times and the median and standard deviation for the five runs are reported. 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A5A13D7-072D-4447-BD8A-0E970C405779}"/>
              </a:ext>
            </a:extLst>
          </p:cNvPr>
          <p:cNvSpPr txBox="1">
            <a:spLocks/>
          </p:cNvSpPr>
          <p:nvPr/>
        </p:nvSpPr>
        <p:spPr>
          <a:xfrm>
            <a:off x="1141411" y="581686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7477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639297"/>
            <a:ext cx="9905998" cy="41239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Quantitative Evaluation - To measure latency</a:t>
            </a:r>
          </a:p>
          <a:p>
            <a:pPr marL="0" indent="0">
              <a:buNone/>
            </a:pPr>
            <a:r>
              <a:rPr lang="en-US" sz="2000" dirty="0"/>
              <a:t>One node submits transactions to the network and, for each transaction, the receiving node(s) </a:t>
            </a:r>
            <a:r>
              <a:rPr lang="en-US" sz="2000" dirty="0">
                <a:solidFill>
                  <a:schemeClr val="accent5"/>
                </a:solidFill>
              </a:rPr>
              <a:t>subtract the initiation timestamp from the completion timestamp</a:t>
            </a:r>
            <a:r>
              <a:rPr lang="en-US" sz="2000" dirty="0"/>
              <a:t>. The median and standard deviation are reported.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For the block-lattice:</a:t>
            </a:r>
            <a:r>
              <a:rPr lang="en-US" sz="2000" dirty="0"/>
              <a:t> </a:t>
            </a:r>
          </a:p>
          <a:p>
            <a:r>
              <a:rPr lang="en-US" sz="2000" dirty="0"/>
              <a:t>The </a:t>
            </a:r>
            <a:r>
              <a:rPr lang="en-US" sz="2000" dirty="0">
                <a:solidFill>
                  <a:schemeClr val="accent5"/>
                </a:solidFill>
              </a:rPr>
              <a:t>initiation timestamp</a:t>
            </a:r>
            <a:r>
              <a:rPr lang="en-US" sz="2000" dirty="0"/>
              <a:t> is taken when the send block (S) is created. </a:t>
            </a:r>
          </a:p>
          <a:p>
            <a:r>
              <a:rPr lang="en-US" sz="2000" dirty="0"/>
              <a:t>The </a:t>
            </a:r>
            <a:r>
              <a:rPr lang="en-US" sz="2000" dirty="0">
                <a:solidFill>
                  <a:schemeClr val="accent5"/>
                </a:solidFill>
              </a:rPr>
              <a:t>completion timestamp</a:t>
            </a:r>
            <a:r>
              <a:rPr lang="en-US" sz="2000" dirty="0"/>
              <a:t> is taken after the receive block (R) is confirmed.</a:t>
            </a:r>
          </a:p>
          <a:p>
            <a:endParaRPr lang="en-US" sz="200" dirty="0"/>
          </a:p>
          <a:p>
            <a:pPr marL="0" indent="0">
              <a:buNone/>
            </a:pPr>
            <a:r>
              <a:rPr lang="en-US" sz="2000" dirty="0"/>
              <a:t>The latency may vary depending on the size of the data structure. For this reason, it is </a:t>
            </a:r>
            <a:r>
              <a:rPr lang="en-US" sz="2000" dirty="0">
                <a:solidFill>
                  <a:schemeClr val="accent5"/>
                </a:solidFill>
              </a:rPr>
              <a:t>measured for different transactions</a:t>
            </a:r>
            <a:r>
              <a:rPr lang="en-US" sz="2000" dirty="0"/>
              <a:t> as each data structure continues to grow.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A5A13D7-072D-4447-BD8A-0E970C405779}"/>
              </a:ext>
            </a:extLst>
          </p:cNvPr>
          <p:cNvSpPr txBox="1">
            <a:spLocks/>
          </p:cNvSpPr>
          <p:nvPr/>
        </p:nvSpPr>
        <p:spPr>
          <a:xfrm>
            <a:off x="1141411" y="386080"/>
            <a:ext cx="9905998" cy="1203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395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758462"/>
            <a:ext cx="5852947" cy="4749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Quantitative Evaluation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Experiments were run on a </a:t>
            </a:r>
            <a:r>
              <a:rPr lang="en-US" dirty="0">
                <a:solidFill>
                  <a:schemeClr val="accent5"/>
                </a:solidFill>
              </a:rPr>
              <a:t>Google Cloud Platform (GCP) cluster </a:t>
            </a:r>
            <a:r>
              <a:rPr lang="en-US" dirty="0"/>
              <a:t>were each instance had:</a:t>
            </a:r>
          </a:p>
          <a:p>
            <a:r>
              <a:rPr lang="en-US" dirty="0">
                <a:solidFill>
                  <a:schemeClr val="accent5"/>
                </a:solidFill>
              </a:rPr>
              <a:t>CPU: </a:t>
            </a:r>
            <a:r>
              <a:rPr lang="en-US" dirty="0"/>
              <a:t>1 vCPU</a:t>
            </a:r>
          </a:p>
          <a:p>
            <a:r>
              <a:rPr lang="en-US" dirty="0">
                <a:solidFill>
                  <a:schemeClr val="accent5"/>
                </a:solidFill>
              </a:rPr>
              <a:t>RAM: </a:t>
            </a:r>
            <a:r>
              <a:rPr lang="en-US" dirty="0"/>
              <a:t>3.75 GB</a:t>
            </a:r>
          </a:p>
          <a:p>
            <a:r>
              <a:rPr lang="en-US" dirty="0">
                <a:solidFill>
                  <a:schemeClr val="accent5"/>
                </a:solidFill>
              </a:rPr>
              <a:t>Hard Drive:</a:t>
            </a:r>
            <a:r>
              <a:rPr lang="en-US" dirty="0"/>
              <a:t> 10 GB</a:t>
            </a:r>
          </a:p>
          <a:p>
            <a:r>
              <a:rPr lang="en-US" dirty="0">
                <a:solidFill>
                  <a:schemeClr val="accent5"/>
                </a:solidFill>
              </a:rPr>
              <a:t>OS:</a:t>
            </a:r>
            <a:r>
              <a:rPr lang="en-US" dirty="0"/>
              <a:t> Debian GNU/Linux 9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EC7E56-1C29-854A-A161-7958E82F8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710" y="2380414"/>
            <a:ext cx="3060700" cy="26162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BEC027E-9FDE-EE43-B7FB-EC5B37414E40}"/>
              </a:ext>
            </a:extLst>
          </p:cNvPr>
          <p:cNvSpPr txBox="1">
            <a:spLocks/>
          </p:cNvSpPr>
          <p:nvPr/>
        </p:nvSpPr>
        <p:spPr>
          <a:xfrm>
            <a:off x="1141412" y="350313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9424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C160B-4A5E-1F4E-8418-17FEE18C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EB5048-6CE0-2745-96DF-74936E86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814584"/>
            <a:ext cx="5724610" cy="64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Results of Quantitative Evaluation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F095BE-4CFB-3B46-9200-73B6A0DA07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46758" y="1393979"/>
            <a:ext cx="7495308" cy="499241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54683F9-8026-9541-83D2-103328F83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96949"/>
            <a:ext cx="9905998" cy="64212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6755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C160B-4A5E-1F4E-8418-17FEE18C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EB5048-6CE0-2745-96DF-74936E86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25423"/>
            <a:ext cx="5724610" cy="64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Results of Quantitative Evaluation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FC8545B-2548-A546-B6DF-BB14A44D5B3F}"/>
              </a:ext>
            </a:extLst>
          </p:cNvPr>
          <p:cNvSpPr txBox="1">
            <a:spLocks/>
          </p:cNvSpPr>
          <p:nvPr/>
        </p:nvSpPr>
        <p:spPr>
          <a:xfrm>
            <a:off x="1141412" y="161625"/>
            <a:ext cx="9905998" cy="8959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13B55A-93B6-2C43-8A8A-FC297D06E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860" y="1501101"/>
            <a:ext cx="8092280" cy="474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840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CBE42-2146-2B40-93D8-23447D854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374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Distributed Ledgers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7C9CA-8B91-BE4A-93CA-0564B961F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60676"/>
            <a:ext cx="5651274" cy="4422599"/>
          </a:xfrm>
        </p:spPr>
        <p:txBody>
          <a:bodyPr>
            <a:noAutofit/>
          </a:bodyPr>
          <a:lstStyle/>
          <a:p>
            <a:r>
              <a:rPr lang="en-US" sz="2000" dirty="0"/>
              <a:t>A </a:t>
            </a:r>
            <a:r>
              <a:rPr lang="en-US" sz="2000" i="1" dirty="0">
                <a:solidFill>
                  <a:schemeClr val="accent5"/>
                </a:solidFill>
              </a:rPr>
              <a:t>ledger</a:t>
            </a:r>
            <a:r>
              <a:rPr lang="en-US" sz="2000" dirty="0"/>
              <a:t> is an account book of final entry, in which business transactions are recorded.</a:t>
            </a:r>
          </a:p>
          <a:p>
            <a:r>
              <a:rPr lang="en-US" sz="2000" dirty="0"/>
              <a:t>A </a:t>
            </a:r>
            <a:r>
              <a:rPr lang="en-US" sz="2000" i="1" dirty="0">
                <a:solidFill>
                  <a:schemeClr val="accent5"/>
                </a:solidFill>
              </a:rPr>
              <a:t>distributed ledger </a:t>
            </a:r>
            <a:r>
              <a:rPr lang="en-US" sz="2000" dirty="0"/>
              <a:t>is a </a:t>
            </a:r>
            <a:r>
              <a:rPr lang="en-US" sz="2000" dirty="0">
                <a:solidFill>
                  <a:schemeClr val="accent5"/>
                </a:solidFill>
              </a:rPr>
              <a:t>consensus of replicated, shared, and synchronized digital data</a:t>
            </a:r>
            <a:r>
              <a:rPr lang="en-US" sz="2000" dirty="0"/>
              <a:t> where there is no central administrator or centralized data storage.</a:t>
            </a:r>
            <a:r>
              <a:rPr lang="en-US" sz="2000" baseline="30000" dirty="0"/>
              <a:t>[19]</a:t>
            </a:r>
            <a:endParaRPr lang="en-US" sz="2000" dirty="0"/>
          </a:p>
          <a:p>
            <a:r>
              <a:rPr lang="en-US" sz="2000" dirty="0"/>
              <a:t>To ensure replication across nodes is undertaken, distributed ledgers</a:t>
            </a:r>
            <a:r>
              <a:rPr lang="en-US" sz="2000" dirty="0">
                <a:solidFill>
                  <a:srgbClr val="63A0CC"/>
                </a:solidFill>
              </a:rPr>
              <a:t> require a peer-to-peer network and a consensus algorithm</a:t>
            </a:r>
            <a:r>
              <a:rPr lang="en-US" sz="2000" dirty="0"/>
              <a:t>.</a:t>
            </a:r>
            <a:r>
              <a:rPr lang="en-US" sz="2000" baseline="30000" dirty="0"/>
              <a:t>[20]</a:t>
            </a:r>
            <a:r>
              <a:rPr lang="en-US" sz="2000" dirty="0"/>
              <a:t> </a:t>
            </a:r>
          </a:p>
          <a:p>
            <a:r>
              <a:rPr lang="en-US" sz="2000" dirty="0"/>
              <a:t>Distributed ledgers </a:t>
            </a:r>
            <a:r>
              <a:rPr lang="en-US" sz="2000" dirty="0">
                <a:solidFill>
                  <a:schemeClr val="accent5"/>
                </a:solidFill>
              </a:rPr>
              <a:t>make use of data structures to store the transactions</a:t>
            </a:r>
            <a:r>
              <a:rPr lang="en-US" sz="2000" dirty="0"/>
              <a:t>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34637-5A85-A047-B77F-4CAC68EBB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480CD-C1D7-7244-A79D-8EACBD44B137}"/>
              </a:ext>
            </a:extLst>
          </p:cNvPr>
          <p:cNvSpPr txBox="1"/>
          <p:nvPr/>
        </p:nvSpPr>
        <p:spPr>
          <a:xfrm>
            <a:off x="1268023" y="6059109"/>
            <a:ext cx="9212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[19] UK Government - Office for Science, “Distributed Ledger Technology: beyond block chain,” London, 2016. </a:t>
            </a:r>
          </a:p>
          <a:p>
            <a:r>
              <a:rPr lang="en-US" sz="1200" dirty="0"/>
              <a:t>[20] D. </a:t>
            </a:r>
            <a:r>
              <a:rPr lang="en-US" sz="1200" dirty="0" err="1"/>
              <a:t>Mingxiao</a:t>
            </a:r>
            <a:r>
              <a:rPr lang="en-US" sz="1200" dirty="0"/>
              <a:t>, M. </a:t>
            </a:r>
            <a:r>
              <a:rPr lang="en-US" sz="1200" dirty="0" err="1"/>
              <a:t>Xiaofeng</a:t>
            </a:r>
            <a:r>
              <a:rPr lang="en-US" sz="1200" dirty="0"/>
              <a:t>, Z. </a:t>
            </a:r>
            <a:r>
              <a:rPr lang="en-US" sz="1200" dirty="0" err="1"/>
              <a:t>Zhe</a:t>
            </a:r>
            <a:r>
              <a:rPr lang="en-US" sz="1200" dirty="0"/>
              <a:t>, W. </a:t>
            </a:r>
            <a:r>
              <a:rPr lang="en-US" sz="1200" dirty="0" err="1"/>
              <a:t>Xiangwei</a:t>
            </a:r>
            <a:r>
              <a:rPr lang="en-US" sz="1200" dirty="0"/>
              <a:t>, and C. </a:t>
            </a:r>
            <a:r>
              <a:rPr lang="en-US" sz="1200" dirty="0" err="1"/>
              <a:t>Qijun</a:t>
            </a:r>
            <a:r>
              <a:rPr lang="en-US" sz="1200" dirty="0"/>
              <a:t>, “A review on consensus algorithm of blockchain,” in 2017 IEEE International Conference on Systems, Man, and Cybernetics (SMC), 2017, pp. 2567–2572.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4710CA-125B-5E4D-8EBB-1F14E26BA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411" y="1952676"/>
            <a:ext cx="38100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71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"/>
    </mc:Choice>
    <mc:Fallback xmlns="">
      <p:transition spd="slow" advTm="724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69064"/>
            <a:ext cx="9905998" cy="804717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382630"/>
            <a:ext cx="9874604" cy="584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Classification of Data Structures</a:t>
            </a:r>
            <a:endParaRPr lang="en-US" dirty="0"/>
          </a:p>
          <a:p>
            <a:pPr marL="0" indent="0">
              <a:buNone/>
            </a:pP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60E649-17B5-EF45-8B08-66EF3F60D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319" y="2266644"/>
            <a:ext cx="5685361" cy="262401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9682166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B5BD-EE9A-E74F-A41E-7C2FDBA31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1"/>
            <a:ext cx="9905998" cy="114112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Relevance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86C6-97E3-0F4E-B2DF-0CA9B7C87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50721"/>
            <a:ext cx="9905999" cy="36941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Relevance of the Results of Quantitative Evaluation</a:t>
            </a:r>
          </a:p>
          <a:p>
            <a:r>
              <a:rPr lang="en-US" sz="2000" dirty="0"/>
              <a:t>There is a trade-off between throughput and latency.</a:t>
            </a:r>
          </a:p>
          <a:p>
            <a:r>
              <a:rPr lang="en-US" sz="2000" dirty="0"/>
              <a:t>If users wish to </a:t>
            </a:r>
            <a:r>
              <a:rPr lang="en-US" sz="2000" dirty="0">
                <a:solidFill>
                  <a:schemeClr val="accent5"/>
                </a:solidFill>
              </a:rPr>
              <a:t>prioritize throughput</a:t>
            </a:r>
            <a:r>
              <a:rPr lang="en-US" sz="2000" dirty="0"/>
              <a:t>, the </a:t>
            </a:r>
            <a:r>
              <a:rPr lang="en-US" sz="2000" dirty="0">
                <a:solidFill>
                  <a:schemeClr val="accent5"/>
                </a:solidFill>
              </a:rPr>
              <a:t>best option is to use the block-lattice</a:t>
            </a:r>
            <a:r>
              <a:rPr lang="en-US" sz="2000" dirty="0"/>
              <a:t>.</a:t>
            </a:r>
          </a:p>
          <a:p>
            <a:pPr lvl="1"/>
            <a:r>
              <a:rPr lang="en-US" dirty="0"/>
              <a:t>E.g., machine-to-machine micropayment system in the Internet-of-Things industry.  </a:t>
            </a:r>
          </a:p>
          <a:p>
            <a:r>
              <a:rPr lang="en-US" sz="2000" dirty="0"/>
              <a:t>If users wish to </a:t>
            </a:r>
            <a:r>
              <a:rPr lang="en-US" sz="2000" dirty="0">
                <a:solidFill>
                  <a:schemeClr val="accent5"/>
                </a:solidFill>
              </a:rPr>
              <a:t>prioritize latency</a:t>
            </a:r>
            <a:r>
              <a:rPr lang="en-US" sz="2000" dirty="0"/>
              <a:t>, the </a:t>
            </a:r>
            <a:r>
              <a:rPr lang="en-US" sz="2000" dirty="0">
                <a:solidFill>
                  <a:schemeClr val="accent5"/>
                </a:solidFill>
              </a:rPr>
              <a:t>best option is to use the blockchain</a:t>
            </a:r>
            <a:r>
              <a:rPr lang="en-US" sz="2000" dirty="0"/>
              <a:t>. </a:t>
            </a:r>
          </a:p>
          <a:p>
            <a:pPr lvl="1"/>
            <a:r>
              <a:rPr lang="en-US" dirty="0"/>
              <a:t>E.g., real-life payments systems, where users don’t want to wait a long time for a transaction to be finalized and become irreversible.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363401-BCB9-7B42-8706-EC2713A6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4288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9472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Data structure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382630"/>
            <a:ext cx="9720553" cy="51250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Qualitative Evaluation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determine if and how the three data structures </a:t>
            </a:r>
            <a:r>
              <a:rPr lang="en-US" dirty="0">
                <a:solidFill>
                  <a:schemeClr val="accent5"/>
                </a:solidFill>
              </a:rPr>
              <a:t>guarantee the fundamental properties of distributed ledgers:</a:t>
            </a:r>
          </a:p>
          <a:p>
            <a:pPr lvl="1"/>
            <a:r>
              <a:rPr lang="en-US" sz="2400" dirty="0"/>
              <a:t>Documentation for each of these data structures is analyzed. 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Result:</a:t>
            </a:r>
            <a:r>
              <a:rPr lang="en-US" sz="2400" dirty="0"/>
              <a:t> a description of the manner in which each data structure guarantees each property. 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If data structure does not guarantee a certain property</a:t>
            </a:r>
            <a:r>
              <a:rPr lang="en-US" sz="2400" dirty="0"/>
              <a:t>, there is an explanation of why this is the case.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000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396036"/>
            <a:ext cx="9905998" cy="823023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Qualitative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330035"/>
            <a:ext cx="9720553" cy="51319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blockchain has a problem guaranteeing Equal Rights:</a:t>
            </a:r>
            <a:endParaRPr lang="en-US" sz="800" dirty="0"/>
          </a:p>
          <a:p>
            <a:r>
              <a:rPr lang="en-US" sz="2000" dirty="0">
                <a:solidFill>
                  <a:schemeClr val="accent5"/>
                </a:solidFill>
              </a:rPr>
              <a:t>There are two distinct types of participants in the Bitcoin blockchain system</a:t>
            </a:r>
            <a:r>
              <a:rPr lang="en-US" sz="2000" dirty="0"/>
              <a:t>, those who issue transactions, and those who approve transactions, known as miners. </a:t>
            </a:r>
          </a:p>
          <a:p>
            <a:r>
              <a:rPr lang="en-US" sz="2000" dirty="0"/>
              <a:t>According to Popov, the mathematician behind the tangle, </a:t>
            </a:r>
            <a:r>
              <a:rPr lang="en-US" sz="2000" dirty="0">
                <a:solidFill>
                  <a:schemeClr val="accent5"/>
                </a:solidFill>
              </a:rPr>
              <a:t>“the design of this system creates unavoidable discrimination of some participants” [7, p. 1].</a:t>
            </a:r>
          </a:p>
          <a:p>
            <a:r>
              <a:rPr lang="en-US" sz="2000" dirty="0"/>
              <a:t>According to </a:t>
            </a:r>
            <a:r>
              <a:rPr lang="en-US" sz="2000" dirty="0" err="1"/>
              <a:t>LeMahieu</a:t>
            </a:r>
            <a:r>
              <a:rPr lang="en-US" sz="2000" dirty="0"/>
              <a:t>, the researcher behind the block-lattice, </a:t>
            </a:r>
            <a:r>
              <a:rPr lang="en-US" sz="2000" dirty="0">
                <a:solidFill>
                  <a:schemeClr val="accent5"/>
                </a:solidFill>
              </a:rPr>
              <a:t>“Bitcoin achieves consensus via an economic measure called Proof of Work (PoW). In a PoW system participants compete to compute a number, called a nonce … The finder of a valid nonce is then allowed to add the block to the blockchain; therefore, those who exhaust more computational resources to compute a nonce play a greater role in the state of the blockchain” [8, p. 1].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4B3A04-1C46-F34E-B81B-342EF83EC162}"/>
              </a:ext>
            </a:extLst>
          </p:cNvPr>
          <p:cNvSpPr txBox="1"/>
          <p:nvPr/>
        </p:nvSpPr>
        <p:spPr>
          <a:xfrm>
            <a:off x="1141411" y="6247327"/>
            <a:ext cx="67475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[7] S. Popov, “The Tangle,” 2018. </a:t>
            </a:r>
          </a:p>
          <a:p>
            <a:r>
              <a:rPr lang="en-US" sz="1400" dirty="0"/>
              <a:t>[8] C. </a:t>
            </a:r>
            <a:r>
              <a:rPr lang="en-US" sz="1400" dirty="0" err="1"/>
              <a:t>Lemahieu</a:t>
            </a:r>
            <a:r>
              <a:rPr lang="en-US" sz="1400" dirty="0"/>
              <a:t>, “Nano: A Feeless Distributed Cryptocurrency Network,” White Pap., 2018. </a:t>
            </a:r>
          </a:p>
        </p:txBody>
      </p:sp>
    </p:spTree>
    <p:extLst>
      <p:ext uri="{BB962C8B-B14F-4D97-AF65-F5344CB8AC3E}">
        <p14:creationId xmlns:p14="http://schemas.microsoft.com/office/powerpoint/2010/main" val="7497214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B5BD-EE9A-E74F-A41E-7C2FDBA31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Relevance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86C6-97E3-0F4E-B2DF-0CA9B7C87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Relevance of Results of Qualitative Evaluation</a:t>
            </a:r>
          </a:p>
          <a:p>
            <a:r>
              <a:rPr lang="en-US" dirty="0"/>
              <a:t>The</a:t>
            </a:r>
            <a:r>
              <a:rPr lang="en-US" b="1" i="1" dirty="0">
                <a:solidFill>
                  <a:schemeClr val="accent5"/>
                </a:solidFill>
              </a:rPr>
              <a:t> tangle</a:t>
            </a:r>
            <a:r>
              <a:rPr lang="en-US" dirty="0"/>
              <a:t> and the </a:t>
            </a:r>
            <a:r>
              <a:rPr lang="en-US" b="1" i="1" dirty="0">
                <a:solidFill>
                  <a:schemeClr val="accent5"/>
                </a:solidFill>
              </a:rPr>
              <a:t>block-lattice</a:t>
            </a:r>
            <a:r>
              <a:rPr 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guarantee the five fundamental properties</a:t>
            </a:r>
            <a:r>
              <a:rPr lang="en-US" dirty="0"/>
              <a:t> of distributed ledgers.</a:t>
            </a:r>
          </a:p>
          <a:p>
            <a:r>
              <a:rPr lang="en-US" dirty="0"/>
              <a:t>There is </a:t>
            </a:r>
            <a:r>
              <a:rPr lang="en-US" dirty="0">
                <a:solidFill>
                  <a:schemeClr val="accent5"/>
                </a:solidFill>
              </a:rPr>
              <a:t>skepticism</a:t>
            </a:r>
            <a:r>
              <a:rPr lang="en-US" dirty="0"/>
              <a:t> regarding the claim of </a:t>
            </a:r>
            <a:r>
              <a:rPr lang="en-US" dirty="0">
                <a:solidFill>
                  <a:schemeClr val="accent5"/>
                </a:solidFill>
              </a:rPr>
              <a:t>equal rights for the participants in a blockchain system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363401-BCB9-7B42-8706-EC2713A6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281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B5BD-EE9A-E74F-A41E-7C2FDBA31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Relevance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86C6-97E3-0F4E-B2DF-0CA9B7C87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Relevance of Results of Qualitative Analysis</a:t>
            </a:r>
          </a:p>
          <a:p>
            <a:r>
              <a:rPr lang="en-US" dirty="0"/>
              <a:t>Users may choose to use the </a:t>
            </a:r>
            <a:r>
              <a:rPr lang="en-US" dirty="0">
                <a:solidFill>
                  <a:schemeClr val="accent5"/>
                </a:solidFill>
              </a:rPr>
              <a:t>tangle</a:t>
            </a:r>
            <a:r>
              <a:rPr lang="en-US" dirty="0"/>
              <a:t> or the </a:t>
            </a:r>
            <a:r>
              <a:rPr lang="en-US" dirty="0">
                <a:solidFill>
                  <a:schemeClr val="accent5"/>
                </a:solidFill>
              </a:rPr>
              <a:t>block-lattice</a:t>
            </a:r>
            <a:r>
              <a:rPr lang="en-US" dirty="0"/>
              <a:t> in a </a:t>
            </a:r>
            <a:r>
              <a:rPr lang="en-US" dirty="0">
                <a:solidFill>
                  <a:schemeClr val="accent5"/>
                </a:solidFill>
              </a:rPr>
              <a:t>permission-less public setting</a:t>
            </a:r>
            <a:r>
              <a:rPr lang="en-US" dirty="0"/>
              <a:t>, where all users should be able to join the network and submit and validate transactions.</a:t>
            </a:r>
          </a:p>
          <a:p>
            <a:pPr lvl="1"/>
            <a:r>
              <a:rPr lang="en-US" sz="2200" dirty="0"/>
              <a:t>E.g., Peer-to-peer payment networks</a:t>
            </a:r>
            <a:r>
              <a:rPr lang="en-US" dirty="0"/>
              <a:t>.</a:t>
            </a:r>
          </a:p>
          <a:p>
            <a:r>
              <a:rPr lang="en-US" dirty="0"/>
              <a:t>Users may choose to use the </a:t>
            </a:r>
            <a:r>
              <a:rPr lang="en-US" dirty="0">
                <a:solidFill>
                  <a:schemeClr val="accent5"/>
                </a:solidFill>
              </a:rPr>
              <a:t>blockchain</a:t>
            </a:r>
            <a:r>
              <a:rPr lang="en-US" dirty="0"/>
              <a:t> in a </a:t>
            </a:r>
            <a:r>
              <a:rPr lang="en-US" dirty="0">
                <a:solidFill>
                  <a:schemeClr val="accent5"/>
                </a:solidFill>
              </a:rPr>
              <a:t>permissioned setting</a:t>
            </a:r>
            <a:r>
              <a:rPr lang="en-US" dirty="0"/>
              <a:t>,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where one or more authorities act as a gate for participation and not all users expect to have the same permissions as others.</a:t>
            </a:r>
          </a:p>
          <a:p>
            <a:pPr lvl="1"/>
            <a:r>
              <a:rPr lang="en-US" sz="2200" dirty="0"/>
              <a:t>E.g., Regulated Industries such as banks.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363401-BCB9-7B42-8706-EC2713A6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7767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8759-B6D9-4842-8E4E-2992C1006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457933"/>
            <a:ext cx="9905998" cy="1048869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2F1B3-A1DE-6D42-A352-50B874D7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23588"/>
            <a:ext cx="9905999" cy="4244379"/>
          </a:xfrm>
        </p:spPr>
        <p:txBody>
          <a:bodyPr>
            <a:normAutofit lnSpcReduction="10000"/>
          </a:bodyPr>
          <a:lstStyle/>
          <a:p>
            <a:r>
              <a:rPr lang="en-US" sz="2200" dirty="0"/>
              <a:t>Testing whether a </a:t>
            </a:r>
            <a:r>
              <a:rPr lang="en-US" sz="2200" dirty="0">
                <a:solidFill>
                  <a:schemeClr val="accent5"/>
                </a:solidFill>
              </a:rPr>
              <a:t>relaxation of some of the fundamental properties could lead to an improvement in the technical challenges</a:t>
            </a:r>
            <a:r>
              <a:rPr lang="en-US" sz="2200" dirty="0"/>
              <a:t>.</a:t>
            </a:r>
          </a:p>
          <a:p>
            <a:pPr lvl="1"/>
            <a:r>
              <a:rPr lang="en-US" sz="2200" dirty="0">
                <a:solidFill>
                  <a:schemeClr val="accent5"/>
                </a:solidFill>
              </a:rPr>
              <a:t>Transparency: </a:t>
            </a:r>
            <a:r>
              <a:rPr lang="en-US" sz="2200" dirty="0"/>
              <a:t>Xu et al. argue that “using a public blockchain results in better information transparency and auditability, </a:t>
            </a:r>
            <a:r>
              <a:rPr lang="en-US" sz="2200" dirty="0">
                <a:solidFill>
                  <a:schemeClr val="accent5"/>
                </a:solidFill>
              </a:rPr>
              <a:t>but sacrifices performance</a:t>
            </a:r>
            <a:r>
              <a:rPr lang="en-US" sz="2200" dirty="0"/>
              <a:t>” [10, p. 248].</a:t>
            </a:r>
          </a:p>
          <a:p>
            <a:pPr lvl="1"/>
            <a:r>
              <a:rPr lang="en-US" sz="2200" dirty="0">
                <a:solidFill>
                  <a:schemeClr val="accent5"/>
                </a:solidFill>
              </a:rPr>
              <a:t>Equal rights:</a:t>
            </a:r>
            <a:r>
              <a:rPr lang="en-US" sz="2200" dirty="0"/>
              <a:t> Xu et al. explain that “there are often </a:t>
            </a:r>
            <a:r>
              <a:rPr lang="en-US" sz="2200" dirty="0">
                <a:solidFill>
                  <a:schemeClr val="accent5"/>
                </a:solidFill>
              </a:rPr>
              <a:t>trade-offs between permissioned and permission-less blockchains</a:t>
            </a:r>
            <a:r>
              <a:rPr lang="en-US" sz="2200" dirty="0"/>
              <a:t> including </a:t>
            </a:r>
            <a:r>
              <a:rPr lang="en-US" sz="2200" dirty="0">
                <a:solidFill>
                  <a:schemeClr val="accent5"/>
                </a:solidFill>
              </a:rPr>
              <a:t>transaction processing rate</a:t>
            </a:r>
            <a:r>
              <a:rPr lang="en-US" sz="2200" dirty="0"/>
              <a:t>” [10, p. 245].  </a:t>
            </a:r>
          </a:p>
          <a:p>
            <a:r>
              <a:rPr lang="en-US" sz="2200" dirty="0">
                <a:solidFill>
                  <a:schemeClr val="accent5"/>
                </a:solidFill>
              </a:rPr>
              <a:t>Compare other options of underlying data structures </a:t>
            </a:r>
            <a:r>
              <a:rPr lang="en-US" sz="2200" dirty="0"/>
              <a:t>that are being proposed (e. g., Hedera Hashgraph, Avalanche Consensus Protocol).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B4775-E177-0C42-9064-A49C0E5A6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C8FB2E-4ED9-444E-B7EA-29D862056B3F}"/>
              </a:ext>
            </a:extLst>
          </p:cNvPr>
          <p:cNvSpPr txBox="1"/>
          <p:nvPr/>
        </p:nvSpPr>
        <p:spPr>
          <a:xfrm>
            <a:off x="1308781" y="6107963"/>
            <a:ext cx="9353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[10] X. Xu </a:t>
            </a:r>
            <a:r>
              <a:rPr lang="en-US" sz="1400" i="1" dirty="0"/>
              <a:t>et al.</a:t>
            </a:r>
            <a:r>
              <a:rPr lang="en-US" sz="1400" dirty="0"/>
              <a:t>, “A Taxonomy of Blockchain-Based Systems for Architecture Design,” in </a:t>
            </a:r>
            <a:r>
              <a:rPr lang="en-US" sz="1400" i="1" dirty="0"/>
              <a:t>2017 IEEE International Conference on Software Architecture (ICSA)</a:t>
            </a:r>
            <a:r>
              <a:rPr lang="en-US" sz="1400" dirty="0"/>
              <a:t>, 2017, pp. 243–252.</a:t>
            </a:r>
          </a:p>
        </p:txBody>
      </p:sp>
    </p:spTree>
    <p:extLst>
      <p:ext uri="{BB962C8B-B14F-4D97-AF65-F5344CB8AC3E}">
        <p14:creationId xmlns:p14="http://schemas.microsoft.com/office/powerpoint/2010/main" val="10740742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47F7D-4C8E-3748-9370-5D3A4D801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88FE7-67D8-1146-8CE6-2B3680734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We were able to </a:t>
            </a:r>
            <a:r>
              <a:rPr lang="en-US" dirty="0">
                <a:solidFill>
                  <a:schemeClr val="accent5"/>
                </a:solidFill>
              </a:rPr>
              <a:t>compare different distributed data structures</a:t>
            </a:r>
            <a:r>
              <a:rPr lang="en-US" dirty="0"/>
              <a:t> in terms of the extent to which they </a:t>
            </a:r>
            <a:r>
              <a:rPr lang="en-US" dirty="0">
                <a:solidFill>
                  <a:schemeClr val="accent5"/>
                </a:solidFill>
              </a:rPr>
              <a:t>respond to some of the technical challenges identified for this technology </a:t>
            </a:r>
            <a:r>
              <a:rPr lang="en-US" dirty="0"/>
              <a:t>and </a:t>
            </a:r>
            <a:r>
              <a:rPr lang="en-US" dirty="0">
                <a:solidFill>
                  <a:schemeClr val="accent5"/>
                </a:solidFill>
              </a:rPr>
              <a:t>guarantee a set of properties of distributed ledgers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sz="300" dirty="0"/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What Can Blockchains Do?</a:t>
            </a:r>
          </a:p>
          <a:p>
            <a:r>
              <a:rPr lang="en-US" dirty="0"/>
              <a:t>Better than other data structures with regards to latency.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What Can They Not Do?</a:t>
            </a:r>
          </a:p>
          <a:p>
            <a:r>
              <a:rPr lang="en-US" dirty="0"/>
              <a:t>Worse than other data structures with regards to throughput.</a:t>
            </a:r>
          </a:p>
          <a:p>
            <a:r>
              <a:rPr lang="en-US" dirty="0"/>
              <a:t>Cannot guarantee equal rights for participants in the network.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4B655-2B7F-0D46-B87B-85463E24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971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E8413-66B7-9F49-9304-06ACEC024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E26A2-033C-CA43-A7B5-FF4D95FEB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6" indent="-457206">
              <a:buFont typeface="+mj-lt"/>
              <a:buAutoNum type="arabicPeriod"/>
            </a:pPr>
            <a:r>
              <a:rPr lang="en-US" dirty="0"/>
              <a:t>Context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Research Problem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State of the Art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Distributed Ledgers and their Underlying Data Structures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Evaluation of Data Structures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Relevance of Results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Conclusions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EF516-04C3-BD47-B5A4-B3C195860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721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40620"/>
            <a:ext cx="9905998" cy="147857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State of the art –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31946"/>
            <a:ext cx="9905999" cy="369788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Untangling Blockchain: A Data Processing View of Blockchain Systems</a:t>
            </a:r>
            <a:r>
              <a:rPr lang="en-US" b="1" baseline="30000" dirty="0">
                <a:solidFill>
                  <a:schemeClr val="accent5"/>
                </a:solidFill>
              </a:rPr>
              <a:t>[17]</a:t>
            </a:r>
          </a:p>
          <a:p>
            <a:r>
              <a:rPr lang="en-US" dirty="0"/>
              <a:t>Anh </a:t>
            </a:r>
            <a:r>
              <a:rPr lang="en-US" dirty="0" err="1"/>
              <a:t>Dinh</a:t>
            </a:r>
            <a:r>
              <a:rPr lang="en-US" dirty="0"/>
              <a:t> et al. argue that it is important to have an </a:t>
            </a:r>
            <a:r>
              <a:rPr lang="en-US" dirty="0">
                <a:solidFill>
                  <a:schemeClr val="accent5"/>
                </a:solidFill>
              </a:rPr>
              <a:t>understanding of what blockchains can offer, specially with respect to their data processing capabilities</a:t>
            </a:r>
            <a:r>
              <a:rPr lang="en-US" dirty="0"/>
              <a:t>.</a:t>
            </a:r>
          </a:p>
          <a:p>
            <a:r>
              <a:rPr lang="en-US" dirty="0"/>
              <a:t>They present </a:t>
            </a:r>
            <a:r>
              <a:rPr lang="en-US" dirty="0">
                <a:solidFill>
                  <a:schemeClr val="accent5"/>
                </a:solidFill>
              </a:rPr>
              <a:t>BLOCKBENCH</a:t>
            </a:r>
            <a:r>
              <a:rPr lang="en-US" dirty="0"/>
              <a:t>, a </a:t>
            </a:r>
            <a:r>
              <a:rPr lang="en-US" dirty="0">
                <a:solidFill>
                  <a:schemeClr val="accent5"/>
                </a:solidFill>
              </a:rPr>
              <a:t>benchmarking framework </a:t>
            </a:r>
            <a:r>
              <a:rPr lang="en-US" dirty="0"/>
              <a:t>for understanding the performance of private blockchains against data processing workloads.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94304D-F96F-2241-8C1D-0212155C9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06256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FFE884-B5C8-6442-A688-67AADAC8A622}"/>
              </a:ext>
            </a:extLst>
          </p:cNvPr>
          <p:cNvSpPr txBox="1"/>
          <p:nvPr/>
        </p:nvSpPr>
        <p:spPr>
          <a:xfrm>
            <a:off x="1352427" y="6142277"/>
            <a:ext cx="9134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[17] T. T. A. </a:t>
            </a:r>
            <a:r>
              <a:rPr lang="en-US" sz="1400" dirty="0" err="1"/>
              <a:t>Dinh</a:t>
            </a:r>
            <a:r>
              <a:rPr lang="en-US" sz="1400" dirty="0"/>
              <a:t>, R. Liu, M. Zhang, G. Chen, B. C. </a:t>
            </a:r>
            <a:r>
              <a:rPr lang="en-US" sz="1400" dirty="0" err="1"/>
              <a:t>Ooi</a:t>
            </a:r>
            <a:r>
              <a:rPr lang="en-US" sz="1400" dirty="0"/>
              <a:t>, and J. Wang, “Untangling Blockchain: A Data Processing View of Blockchain Systems,” </a:t>
            </a:r>
            <a:r>
              <a:rPr lang="en-US" sz="1400" i="1" dirty="0"/>
              <a:t>IEEE Trans. </a:t>
            </a:r>
            <a:r>
              <a:rPr lang="en-US" sz="1400" i="1" dirty="0" err="1"/>
              <a:t>Knowl</a:t>
            </a:r>
            <a:r>
              <a:rPr lang="en-US" sz="1400" i="1" dirty="0"/>
              <a:t>. Data Eng.</a:t>
            </a:r>
            <a:r>
              <a:rPr lang="en-US" sz="1400" dirty="0"/>
              <a:t>, vol. 30, no. 7, pp. 1366–1385, Jul. 2018.</a:t>
            </a:r>
          </a:p>
        </p:txBody>
      </p:sp>
    </p:spTree>
    <p:extLst>
      <p:ext uri="{BB962C8B-B14F-4D97-AF65-F5344CB8AC3E}">
        <p14:creationId xmlns:p14="http://schemas.microsoft.com/office/powerpoint/2010/main" val="649437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265FF-5240-A74C-912B-3328B3891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45181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Research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D0C50-0394-1D42-BE60-2AA511262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711" y="1399056"/>
            <a:ext cx="5314806" cy="43347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Distributed Ledgers</a:t>
            </a:r>
          </a:p>
          <a:p>
            <a:pPr marL="0" indent="0">
              <a:buNone/>
            </a:pPr>
            <a:r>
              <a:rPr lang="en-US" sz="2000" dirty="0"/>
              <a:t>Technical Challenges for the blockchain</a:t>
            </a:r>
            <a:r>
              <a:rPr lang="en-US" sz="2000" baseline="30000" dirty="0"/>
              <a:t>[9]</a:t>
            </a:r>
            <a:r>
              <a:rPr lang="en-US" sz="2000" dirty="0"/>
              <a:t>:</a:t>
            </a:r>
          </a:p>
          <a:p>
            <a:pPr lvl="1"/>
            <a:r>
              <a:rPr lang="en-US" dirty="0"/>
              <a:t>Throughput</a:t>
            </a:r>
          </a:p>
          <a:p>
            <a:pPr lvl="1"/>
            <a:r>
              <a:rPr lang="en-US" dirty="0"/>
              <a:t>Latency</a:t>
            </a:r>
          </a:p>
          <a:p>
            <a:pPr marL="0" indent="0">
              <a:buNone/>
            </a:pPr>
            <a:r>
              <a:rPr lang="en-US" sz="2000" dirty="0"/>
              <a:t>Fundamental Properties of Distributed Ledgers</a:t>
            </a:r>
            <a:r>
              <a:rPr lang="en-US" sz="2000" baseline="30000" dirty="0"/>
              <a:t>[10]</a:t>
            </a:r>
            <a:r>
              <a:rPr lang="en-US" sz="2000" dirty="0"/>
              <a:t>:</a:t>
            </a:r>
          </a:p>
          <a:p>
            <a:pPr lvl="1"/>
            <a:r>
              <a:rPr lang="en-US" dirty="0"/>
              <a:t>Immutability</a:t>
            </a:r>
          </a:p>
          <a:p>
            <a:pPr lvl="1"/>
            <a:r>
              <a:rPr lang="en-US" dirty="0"/>
              <a:t>Non-repudiation</a:t>
            </a:r>
          </a:p>
          <a:p>
            <a:pPr lvl="1"/>
            <a:r>
              <a:rPr lang="en-US" dirty="0"/>
              <a:t>Integrity</a:t>
            </a:r>
          </a:p>
          <a:p>
            <a:pPr lvl="1"/>
            <a:r>
              <a:rPr lang="en-US" dirty="0"/>
              <a:t>Transparency</a:t>
            </a:r>
          </a:p>
          <a:p>
            <a:pPr lvl="1"/>
            <a:r>
              <a:rPr lang="en-US" dirty="0"/>
              <a:t>Equal Rights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D5EFF4-7076-EB44-92EB-774E51BD41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23"/>
          <a:stretch/>
        </p:blipFill>
        <p:spPr>
          <a:xfrm>
            <a:off x="6609517" y="2882921"/>
            <a:ext cx="5566510" cy="149170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997DE-A9D8-A44C-9BF5-02A429DD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3614AE-1282-3E4E-B1BF-2B04641F8B52}"/>
              </a:ext>
            </a:extLst>
          </p:cNvPr>
          <p:cNvSpPr txBox="1"/>
          <p:nvPr/>
        </p:nvSpPr>
        <p:spPr>
          <a:xfrm>
            <a:off x="1294711" y="6038432"/>
            <a:ext cx="990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[9] M. Swan, </a:t>
            </a:r>
            <a:r>
              <a:rPr lang="en-US" sz="1200" i="1" dirty="0"/>
              <a:t>Blockchain : blueprint for a new economy</a:t>
            </a:r>
            <a:r>
              <a:rPr lang="en-US" sz="1200" dirty="0"/>
              <a:t>. Sebastopol, Calif.: O’Reilly Media, 2015. </a:t>
            </a:r>
          </a:p>
          <a:p>
            <a:r>
              <a:rPr lang="en-US" sz="1200" dirty="0"/>
              <a:t>[10] X. Xu </a:t>
            </a:r>
            <a:r>
              <a:rPr lang="en-US" sz="1200" i="1" dirty="0"/>
              <a:t>et al.</a:t>
            </a:r>
            <a:r>
              <a:rPr lang="en-US" sz="1200" dirty="0"/>
              <a:t>, “A Taxonomy of Blockchain-Based Systems for Architecture Design,” in </a:t>
            </a:r>
            <a:r>
              <a:rPr lang="en-US" sz="1200" i="1" dirty="0"/>
              <a:t>2017 IEEE International Conference on Software Architecture (ICSA)</a:t>
            </a:r>
            <a:r>
              <a:rPr lang="en-US" sz="1200" dirty="0"/>
              <a:t>, 2017, pp. 243–252.</a:t>
            </a:r>
          </a:p>
        </p:txBody>
      </p:sp>
    </p:spTree>
    <p:extLst>
      <p:ext uri="{BB962C8B-B14F-4D97-AF65-F5344CB8AC3E}">
        <p14:creationId xmlns:p14="http://schemas.microsoft.com/office/powerpoint/2010/main" val="234069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7"/>
    </mc:Choice>
    <mc:Fallback xmlns="">
      <p:transition spd="slow" advTm="1207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04218"/>
            <a:ext cx="9905998" cy="147857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State of the art –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39770"/>
            <a:ext cx="9905999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Untangling Blockchain: A Data Processing View of Blockchain Systems</a:t>
            </a:r>
            <a:r>
              <a:rPr lang="en-US" b="1" baseline="30000" dirty="0">
                <a:solidFill>
                  <a:schemeClr val="accent5"/>
                </a:solidFill>
              </a:rPr>
              <a:t>[17]</a:t>
            </a:r>
          </a:p>
          <a:p>
            <a:r>
              <a:rPr lang="en-US" dirty="0"/>
              <a:t>Using BLOCKBENCH, </a:t>
            </a:r>
            <a:r>
              <a:rPr lang="en-US" dirty="0">
                <a:solidFill>
                  <a:schemeClr val="accent5"/>
                </a:solidFill>
              </a:rPr>
              <a:t>they evaluated three major blockchain systems</a:t>
            </a:r>
            <a:r>
              <a:rPr lang="en-US" dirty="0"/>
              <a:t>: Ethereum, Parity y Hyperledger Fabric.</a:t>
            </a:r>
          </a:p>
          <a:p>
            <a:r>
              <a:rPr lang="en-US" dirty="0"/>
              <a:t>Their results demonstrate several </a:t>
            </a:r>
            <a:r>
              <a:rPr lang="en-US" dirty="0">
                <a:solidFill>
                  <a:schemeClr val="accent5"/>
                </a:solidFill>
              </a:rPr>
              <a:t>trade-offs</a:t>
            </a:r>
            <a:r>
              <a:rPr lang="en-US" dirty="0"/>
              <a:t> between design decisions, as well as </a:t>
            </a:r>
            <a:r>
              <a:rPr lang="en-US" dirty="0">
                <a:solidFill>
                  <a:schemeClr val="accent5"/>
                </a:solidFill>
              </a:rPr>
              <a:t>big performance gaps between blockchains and database systems</a:t>
            </a:r>
            <a:r>
              <a:rPr lang="en-US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5408F5-9501-9549-953A-FFD4610D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4A18C5-E372-844C-838F-8F5F189582D1}"/>
              </a:ext>
            </a:extLst>
          </p:cNvPr>
          <p:cNvSpPr txBox="1"/>
          <p:nvPr/>
        </p:nvSpPr>
        <p:spPr>
          <a:xfrm>
            <a:off x="1352427" y="6142277"/>
            <a:ext cx="9134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[17] T. T. A. </a:t>
            </a:r>
            <a:r>
              <a:rPr lang="en-US" sz="1400" dirty="0" err="1"/>
              <a:t>Dinh</a:t>
            </a:r>
            <a:r>
              <a:rPr lang="en-US" sz="1400" dirty="0"/>
              <a:t>, R. Liu, M. Zhang, G. Chen, B. C. </a:t>
            </a:r>
            <a:r>
              <a:rPr lang="en-US" sz="1400" dirty="0" err="1"/>
              <a:t>Ooi</a:t>
            </a:r>
            <a:r>
              <a:rPr lang="en-US" sz="1400" dirty="0"/>
              <a:t>, and J. Wang, “Untangling Blockchain: A Data Processing View of Blockchain Systems,” </a:t>
            </a:r>
            <a:r>
              <a:rPr lang="en-US" sz="1400" i="1" dirty="0"/>
              <a:t>IEEE Trans. </a:t>
            </a:r>
            <a:r>
              <a:rPr lang="en-US" sz="1400" i="1" dirty="0" err="1"/>
              <a:t>Knowl</a:t>
            </a:r>
            <a:r>
              <a:rPr lang="en-US" sz="1400" i="1" dirty="0"/>
              <a:t>. Data Eng.</a:t>
            </a:r>
            <a:r>
              <a:rPr lang="en-US" sz="1400" dirty="0"/>
              <a:t>, vol. 30, no. 7, pp. 1366–1385, Jul. 2018.</a:t>
            </a:r>
          </a:p>
        </p:txBody>
      </p:sp>
    </p:spTree>
    <p:extLst>
      <p:ext uri="{BB962C8B-B14F-4D97-AF65-F5344CB8AC3E}">
        <p14:creationId xmlns:p14="http://schemas.microsoft.com/office/powerpoint/2010/main" val="6781249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State of the art -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40981"/>
            <a:ext cx="9905999" cy="33044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A Taxonomy of Blockchain-Based Systems for Architecture Design </a:t>
            </a:r>
            <a:r>
              <a:rPr lang="en-US" sz="2000" b="1" baseline="30000" dirty="0">
                <a:solidFill>
                  <a:schemeClr val="accent5"/>
                </a:solidFill>
              </a:rPr>
              <a:t>[10]</a:t>
            </a:r>
            <a:r>
              <a:rPr lang="en-US" sz="2000" b="1" dirty="0">
                <a:solidFill>
                  <a:schemeClr val="accent5"/>
                </a:solidFill>
              </a:rPr>
              <a:t> </a:t>
            </a:r>
          </a:p>
          <a:p>
            <a:r>
              <a:rPr lang="en-US" sz="2000" dirty="0"/>
              <a:t>Xu et al. propose a </a:t>
            </a:r>
            <a:r>
              <a:rPr lang="en-US" sz="2000" dirty="0">
                <a:solidFill>
                  <a:schemeClr val="accent5"/>
                </a:solidFill>
              </a:rPr>
              <a:t>taxonomy to classify and compare blockchains </a:t>
            </a:r>
            <a:r>
              <a:rPr lang="en-US" sz="2000" dirty="0"/>
              <a:t>and this way </a:t>
            </a:r>
            <a:r>
              <a:rPr lang="en-US" sz="2000" dirty="0">
                <a:solidFill>
                  <a:schemeClr val="accent5"/>
                </a:solidFill>
              </a:rPr>
              <a:t>assist in the design and evaluation of their impact on software architectures</a:t>
            </a:r>
            <a:r>
              <a:rPr lang="en-US" sz="2000" dirty="0"/>
              <a:t>.</a:t>
            </a:r>
          </a:p>
          <a:p>
            <a:r>
              <a:rPr lang="en-US" sz="2000" dirty="0"/>
              <a:t>The taxonomy is intended to help with </a:t>
            </a:r>
            <a:r>
              <a:rPr lang="en-US" sz="2000" dirty="0">
                <a:solidFill>
                  <a:schemeClr val="accent5"/>
                </a:solidFill>
              </a:rPr>
              <a:t>considerations about the quality attributes </a:t>
            </a:r>
            <a:r>
              <a:rPr lang="en-US" sz="2000" dirty="0"/>
              <a:t>(e.g., availability, security, and performance) of blockchain-based systems.</a:t>
            </a:r>
          </a:p>
          <a:p>
            <a:r>
              <a:rPr lang="en-US" sz="2000" dirty="0"/>
              <a:t>Responsible for identifying the </a:t>
            </a:r>
            <a:r>
              <a:rPr lang="en-US" sz="2000" dirty="0">
                <a:solidFill>
                  <a:schemeClr val="accent5"/>
                </a:solidFill>
              </a:rPr>
              <a:t>five fundamental properties of distributed ledgers</a:t>
            </a:r>
            <a:r>
              <a:rPr lang="en-US" sz="2000" dirty="0"/>
              <a:t>.</a:t>
            </a:r>
          </a:p>
          <a:p>
            <a:endParaRPr lang="en-US" sz="2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C0E54-F6C7-BC45-A61C-10245A363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81BB88-9A2F-1C41-8F88-74F8BAC3FA20}"/>
              </a:ext>
            </a:extLst>
          </p:cNvPr>
          <p:cNvSpPr txBox="1"/>
          <p:nvPr/>
        </p:nvSpPr>
        <p:spPr>
          <a:xfrm>
            <a:off x="1308779" y="6127167"/>
            <a:ext cx="9353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[10] X. Xu </a:t>
            </a:r>
            <a:r>
              <a:rPr lang="en-US" sz="1400" i="1" dirty="0"/>
              <a:t>et al.</a:t>
            </a:r>
            <a:r>
              <a:rPr lang="en-US" sz="1400" dirty="0"/>
              <a:t>, “A Taxonomy of Blockchain-Based Systems for Architecture Design,” in </a:t>
            </a:r>
            <a:r>
              <a:rPr lang="en-US" sz="1400" i="1" dirty="0"/>
              <a:t>2017 IEEE International Conference on Software Architecture (ICSA)</a:t>
            </a:r>
            <a:r>
              <a:rPr lang="en-US" sz="1400" dirty="0"/>
              <a:t>, 2017, pp. 243–252.</a:t>
            </a:r>
          </a:p>
        </p:txBody>
      </p:sp>
    </p:spTree>
    <p:extLst>
      <p:ext uri="{BB962C8B-B14F-4D97-AF65-F5344CB8AC3E}">
        <p14:creationId xmlns:p14="http://schemas.microsoft.com/office/powerpoint/2010/main" val="6944103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9892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Go in a Nutshell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43051"/>
            <a:ext cx="4954588" cy="426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Goroutines</a:t>
            </a:r>
            <a:r>
              <a:rPr lang="en-US" sz="2000" b="1" baseline="30000" dirty="0">
                <a:solidFill>
                  <a:schemeClr val="accent5"/>
                </a:solidFill>
              </a:rPr>
              <a:t>[23]</a:t>
            </a:r>
          </a:p>
          <a:p>
            <a:pPr marL="0" indent="0" algn="just">
              <a:spcAft>
                <a:spcPts val="600"/>
              </a:spcAft>
              <a:buNone/>
            </a:pPr>
            <a:r>
              <a:rPr lang="en-US" sz="2000" dirty="0">
                <a:ea typeface="MS Mincho" panose="02020609040205080304" pitchFamily="49" charset="-128"/>
                <a:cs typeface="Times New Roman" panose="02020603050405020304" pitchFamily="18" charset="0"/>
              </a:rPr>
              <a:t>Language abstraction</a:t>
            </a:r>
            <a:r>
              <a:rPr lang="en-US" sz="2000" dirty="0"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go f(x, y, z) </a:t>
            </a:r>
            <a:r>
              <a:rPr lang="en-US" sz="2000" dirty="0"/>
              <a:t>starts a new goroutine running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f(x, y, z)</a:t>
            </a:r>
          </a:p>
          <a:p>
            <a:pPr marL="0" indent="0" algn="just">
              <a:spcAft>
                <a:spcPts val="600"/>
              </a:spcAft>
              <a:buNone/>
            </a:pPr>
            <a:endParaRPr lang="en-US" sz="200" b="1" dirty="0">
              <a:solidFill>
                <a:schemeClr val="tx2"/>
              </a:solidFill>
            </a:endParaRPr>
          </a:p>
          <a:p>
            <a:r>
              <a:rPr lang="en-US" sz="2000" dirty="0"/>
              <a:t>The evaluation of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US" sz="2000" dirty="0"/>
              <a:t>,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sz="2000" dirty="0"/>
              <a:t>,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lang="en-US" sz="2000" dirty="0"/>
              <a:t>, and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en-US" sz="2000" dirty="0"/>
              <a:t> happens in the currently executing goroutine (the one calling the go abstraction).</a:t>
            </a:r>
          </a:p>
          <a:p>
            <a:r>
              <a:rPr lang="en-US" sz="2000" dirty="0"/>
              <a:t>The execution of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/>
              <a:t>happens in the new goroutine.</a:t>
            </a:r>
          </a:p>
          <a:p>
            <a:pPr marL="0" indent="0">
              <a:buNone/>
            </a:pP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42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C382D4E-9D56-F041-9A2C-5B7FDDD13822}"/>
              </a:ext>
            </a:extLst>
          </p:cNvPr>
          <p:cNvSpPr/>
          <p:nvPr/>
        </p:nvSpPr>
        <p:spPr>
          <a:xfrm>
            <a:off x="6508586" y="657193"/>
            <a:ext cx="4644323" cy="358249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 main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(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fmt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"time"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lvl="0"/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say(s string) {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:= 0;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3;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 {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time.Sleep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(100 *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time.Millisecond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		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fmt.Println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lvl="0"/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{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go say("hello")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say("world")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2345C92-69E0-444B-8F77-E0A6EDEEED22}"/>
              </a:ext>
            </a:extLst>
          </p:cNvPr>
          <p:cNvSpPr/>
          <p:nvPr/>
        </p:nvSpPr>
        <p:spPr>
          <a:xfrm>
            <a:off x="7859403" y="4295111"/>
            <a:ext cx="1942687" cy="18096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Program exited.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FE01B-765B-D044-A69E-7F3EC17D7855}"/>
              </a:ext>
            </a:extLst>
          </p:cNvPr>
          <p:cNvSpPr txBox="1"/>
          <p:nvPr/>
        </p:nvSpPr>
        <p:spPr>
          <a:xfrm>
            <a:off x="1211748" y="6104774"/>
            <a:ext cx="68215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[23] “A Tour of Go - Goroutines.” [Online]. Available: https://</a:t>
            </a:r>
            <a:r>
              <a:rPr lang="en-US" sz="1400" dirty="0" err="1"/>
              <a:t>tour.golang.org</a:t>
            </a:r>
            <a:r>
              <a:rPr lang="en-US" sz="1400" dirty="0"/>
              <a:t>/concurrency/1.</a:t>
            </a:r>
          </a:p>
        </p:txBody>
      </p:sp>
    </p:spTree>
    <p:extLst>
      <p:ext uri="{BB962C8B-B14F-4D97-AF65-F5344CB8AC3E}">
        <p14:creationId xmlns:p14="http://schemas.microsoft.com/office/powerpoint/2010/main" val="32481543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9892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Go in a nutshell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43051"/>
            <a:ext cx="4951410" cy="16374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noProof="1">
                <a:solidFill>
                  <a:schemeClr val="accent5"/>
                </a:solidFill>
              </a:rPr>
              <a:t>Channels</a:t>
            </a:r>
            <a:r>
              <a:rPr lang="en-US" sz="2000" b="1" baseline="30000" noProof="1">
                <a:solidFill>
                  <a:schemeClr val="accent5"/>
                </a:solidFill>
              </a:rPr>
              <a:t>[24]</a:t>
            </a:r>
          </a:p>
          <a:p>
            <a:r>
              <a:rPr lang="en-US" sz="2000" noProof="1"/>
              <a:t>send and receive values with the channel operator: </a:t>
            </a:r>
            <a:r>
              <a:rPr lang="en-US" sz="2000" noProof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43</a:t>
            </a:fld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5D7C0A-8A94-F942-97AC-38FA9F8453FD}"/>
              </a:ext>
            </a:extLst>
          </p:cNvPr>
          <p:cNvSpPr/>
          <p:nvPr/>
        </p:nvSpPr>
        <p:spPr>
          <a:xfrm>
            <a:off x="6478129" y="748145"/>
            <a:ext cx="4398817" cy="469619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 main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"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fmt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sum(s []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sum := 0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_, v := range s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sum += v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 &lt;- sum // send sum to c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 := []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{7, 2, 8, -9, 4, 0}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 := make(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go sum(s[: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(s)/2], c)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x := &lt;-c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go sum(s[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(s)/2:], c)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y := &lt;-c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s-CO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fmt.Println(x, y, x+y)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A4FDE05-BC34-FF49-9A32-80286F829C5C}"/>
              </a:ext>
            </a:extLst>
          </p:cNvPr>
          <p:cNvSpPr/>
          <p:nvPr/>
        </p:nvSpPr>
        <p:spPr>
          <a:xfrm>
            <a:off x="7801251" y="5528377"/>
            <a:ext cx="1752570" cy="70352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17 -5 12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Program exited.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9878522-B4B4-9D4A-A20D-2EBCB823BC0C}"/>
              </a:ext>
            </a:extLst>
          </p:cNvPr>
          <p:cNvSpPr/>
          <p:nvPr/>
        </p:nvSpPr>
        <p:spPr>
          <a:xfrm>
            <a:off x="1141411" y="2984943"/>
            <a:ext cx="4289094" cy="313876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tx1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//create a channel</a:t>
            </a: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ch := make(chan int)</a:t>
            </a:r>
          </a:p>
          <a:p>
            <a:pPr defTabSz="914411">
              <a:spcBef>
                <a:spcPts val="1000"/>
              </a:spcBef>
              <a:buSzPct val="125000"/>
            </a:pPr>
            <a:endParaRPr lang="en-US" sz="1400" noProof="1">
              <a:solidFill>
                <a:prstClr val="black"/>
              </a:solidFill>
              <a:latin typeface="Courier New" panose="02070309020205020404" pitchFamily="49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tx1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// Send v to channel ch</a:t>
            </a: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ch &lt;- v</a:t>
            </a:r>
          </a:p>
          <a:p>
            <a:pPr defTabSz="914411">
              <a:spcBef>
                <a:spcPts val="1000"/>
              </a:spcBef>
              <a:buSzPct val="125000"/>
            </a:pPr>
            <a:endParaRPr lang="en-US" sz="1400" noProof="1">
              <a:solidFill>
                <a:prstClr val="black"/>
              </a:solidFill>
              <a:latin typeface="Courier New" panose="02070309020205020404" pitchFamily="49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tx1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// Receive from ch, and assign value to v</a:t>
            </a:r>
            <a:endParaRPr lang="en-US" sz="2000" noProof="1">
              <a:solidFill>
                <a:schemeClr val="tx1"/>
              </a:solidFill>
            </a:endParaRP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v := &lt;-ch</a:t>
            </a:r>
            <a:endParaRPr lang="en-US" sz="1200" b="1" noProof="1">
              <a:solidFill>
                <a:schemeClr val="accent5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2FADC-8071-EA47-A50B-49DD852A84BB}"/>
              </a:ext>
            </a:extLst>
          </p:cNvPr>
          <p:cNvSpPr txBox="1"/>
          <p:nvPr/>
        </p:nvSpPr>
        <p:spPr>
          <a:xfrm>
            <a:off x="1436832" y="6261543"/>
            <a:ext cx="66872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[24] “A Tour of Go - Channels.” [Online]. Available: https://</a:t>
            </a:r>
            <a:r>
              <a:rPr lang="en-US" sz="1400" dirty="0" err="1"/>
              <a:t>tour.golang.org</a:t>
            </a:r>
            <a:r>
              <a:rPr lang="en-US" sz="1400" dirty="0"/>
              <a:t>/concurrency/2.</a:t>
            </a:r>
          </a:p>
        </p:txBody>
      </p:sp>
    </p:spTree>
    <p:extLst>
      <p:ext uri="{BB962C8B-B14F-4D97-AF65-F5344CB8AC3E}">
        <p14:creationId xmlns:p14="http://schemas.microsoft.com/office/powerpoint/2010/main" val="39982527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3E5A53-442D-774F-877E-CE4E31EF1FFE}"/>
              </a:ext>
            </a:extLst>
          </p:cNvPr>
          <p:cNvSpPr txBox="1">
            <a:spLocks/>
          </p:cNvSpPr>
          <p:nvPr/>
        </p:nvSpPr>
        <p:spPr>
          <a:xfrm>
            <a:off x="6608618" y="1814731"/>
            <a:ext cx="4710546" cy="4328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When a node runs the Go program it </a:t>
            </a:r>
            <a:r>
              <a:rPr lang="en-US" dirty="0">
                <a:solidFill>
                  <a:schemeClr val="accent5"/>
                </a:solidFill>
              </a:rPr>
              <a:t>acts as a peer to which other nodes can connect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b="1" dirty="0"/>
              <a:t>Important functions:</a:t>
            </a:r>
          </a:p>
          <a:p>
            <a:pPr lvl="1"/>
            <a:r>
              <a:rPr lang="en-US" sz="19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Broadcast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313DB2-BFDF-B246-9DAC-371666FBA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00564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P2p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5856E-42DD-FF46-975E-102BAEDD4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14731"/>
            <a:ext cx="4843752" cy="4255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Code needs to allow nodes in the network to </a:t>
            </a:r>
            <a:r>
              <a:rPr lang="en-US" dirty="0">
                <a:solidFill>
                  <a:schemeClr val="accent5"/>
                </a:solidFill>
              </a:rPr>
              <a:t>communicate with each other without the need for a central server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dirty="0"/>
              <a:t>Solution: </a:t>
            </a:r>
            <a:r>
              <a:rPr lang="en-US" dirty="0">
                <a:solidFill>
                  <a:srgbClr val="63A0CC"/>
                </a:solidFill>
              </a:rPr>
              <a:t>Noise</a:t>
            </a:r>
          </a:p>
          <a:p>
            <a:pPr marL="0" indent="0">
              <a:buNone/>
            </a:pPr>
            <a:r>
              <a:rPr lang="en-US" dirty="0"/>
              <a:t>Networking stack for decentralized protocols written in Go.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endParaRPr lang="en-US" dirty="0"/>
          </a:p>
          <a:p>
            <a:endParaRPr lang="en-US" i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A5704-E8CB-1240-A515-14FD56F6B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050233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5227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9DCC5-F3E0-FB4A-A102-490715FC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29052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C65F2-E50D-7F4D-B83F-A8D972E4B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60020"/>
            <a:ext cx="9905999" cy="43883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Common Scenario of Transaction Interactions</a:t>
            </a:r>
          </a:p>
          <a:p>
            <a:pPr marL="0" indent="0">
              <a:buNone/>
            </a:pPr>
            <a:r>
              <a:rPr lang="en-US" sz="2000" dirty="0"/>
              <a:t>Three actors: Alice, Bob, and Carl. </a:t>
            </a:r>
          </a:p>
          <a:p>
            <a:pPr marL="0" indent="0">
              <a:buNone/>
            </a:pPr>
            <a:r>
              <a:rPr lang="en-US" sz="2000" dirty="0"/>
              <a:t>At the start, all actors have 400 units. </a:t>
            </a:r>
          </a:p>
          <a:p>
            <a:pPr marL="0" indent="0">
              <a:buNone/>
            </a:pPr>
            <a:r>
              <a:rPr lang="en-US" sz="2000" dirty="0"/>
              <a:t>Suppose all transactions are of 100 units, happening in the following sequence: </a:t>
            </a:r>
          </a:p>
          <a:p>
            <a:pPr marL="914411" lvl="1" indent="-457206">
              <a:buFont typeface="+mj-lt"/>
              <a:buAutoNum type="arabicPeriod"/>
            </a:pPr>
            <a:r>
              <a:rPr lang="en-US" dirty="0"/>
              <a:t>Alice </a:t>
            </a:r>
            <a:r>
              <a:rPr lang="en-US" dirty="0">
                <a:sym typeface="Symbol" pitchFamily="2" charset="2"/>
              </a:rPr>
              <a:t></a:t>
            </a:r>
            <a:r>
              <a:rPr lang="en-US" dirty="0"/>
              <a:t> Bob</a:t>
            </a:r>
          </a:p>
          <a:p>
            <a:pPr marL="914411" lvl="1" indent="-457206">
              <a:buFont typeface="+mj-lt"/>
              <a:buAutoNum type="arabicPeriod"/>
            </a:pPr>
            <a:r>
              <a:rPr lang="en-US" dirty="0"/>
              <a:t>Alice </a:t>
            </a:r>
            <a:r>
              <a:rPr lang="en-US" dirty="0">
                <a:sym typeface="Symbol" pitchFamily="2" charset="2"/>
              </a:rPr>
              <a:t></a:t>
            </a:r>
            <a:r>
              <a:rPr lang="en-US" dirty="0"/>
              <a:t> Carl</a:t>
            </a:r>
          </a:p>
          <a:p>
            <a:pPr marL="914411" lvl="1" indent="-457206">
              <a:buFont typeface="+mj-lt"/>
              <a:buAutoNum type="arabicPeriod"/>
            </a:pPr>
            <a:r>
              <a:rPr lang="en-US" dirty="0"/>
              <a:t>Carl </a:t>
            </a:r>
            <a:r>
              <a:rPr lang="en-US" dirty="0">
                <a:sym typeface="Symbol" pitchFamily="2" charset="2"/>
              </a:rPr>
              <a:t></a:t>
            </a:r>
            <a:r>
              <a:rPr lang="en-US" dirty="0"/>
              <a:t> Bob</a:t>
            </a:r>
          </a:p>
          <a:p>
            <a:pPr marL="914411" lvl="1" indent="-457206">
              <a:buFont typeface="+mj-lt"/>
              <a:buAutoNum type="arabicPeriod"/>
            </a:pPr>
            <a:r>
              <a:rPr lang="en-US" dirty="0"/>
              <a:t>Bob </a:t>
            </a:r>
            <a:r>
              <a:rPr lang="en-US" dirty="0">
                <a:sym typeface="Symbol" pitchFamily="2" charset="2"/>
              </a:rPr>
              <a:t></a:t>
            </a:r>
            <a:r>
              <a:rPr lang="en-US" dirty="0"/>
              <a:t> Alice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CF509-E7FD-0F4C-9634-D11B6F4D3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8307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C160B-4A5E-1F4E-8418-17FEE18C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46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EB5048-6CE0-2745-96DF-74936E86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25423"/>
            <a:ext cx="5724610" cy="64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Results of Quantitative Evaluation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7CEB7B-6913-3240-917C-0A292DAF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76432"/>
            <a:ext cx="9905998" cy="868599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9167D5-7168-8D4D-AC1B-1C480C3A6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462" y="1473200"/>
            <a:ext cx="70739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1445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C160B-4A5E-1F4E-8418-17FEE18C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47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EB5048-6CE0-2745-96DF-74936E86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25423"/>
            <a:ext cx="5724610" cy="64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Results of Quantitative Evaluation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7CEB7B-6913-3240-917C-0A292DAF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76432"/>
            <a:ext cx="9905998" cy="868599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34AE32-5F9F-5942-B15E-ECC4128BC02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56501" y="1485488"/>
            <a:ext cx="7078998" cy="491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3907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9404"/>
            <a:ext cx="9905998" cy="804717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017" y="1656970"/>
            <a:ext cx="9874604" cy="41319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Classification of Data Structures</a:t>
            </a:r>
            <a:endParaRPr lang="en-US" sz="1600" b="1" dirty="0">
              <a:solidFill>
                <a:schemeClr val="accent5"/>
              </a:solidFill>
            </a:endParaRPr>
          </a:p>
          <a:p>
            <a:r>
              <a:rPr lang="en-US" sz="2000" dirty="0"/>
              <a:t>After gathering and analyzing the quantitative information for each of the data structures, </a:t>
            </a:r>
            <a:r>
              <a:rPr lang="en-US" sz="2000" dirty="0">
                <a:solidFill>
                  <a:schemeClr val="accent5"/>
                </a:solidFill>
              </a:rPr>
              <a:t>we classify them according to their impact on the quality attributes of throughput and latency</a:t>
            </a:r>
            <a:r>
              <a:rPr lang="en-US" sz="2000" dirty="0"/>
              <a:t>. 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Method of classification used mirrors method used by Xu et al.</a:t>
            </a:r>
            <a:r>
              <a:rPr lang="en-US" sz="2000" dirty="0"/>
              <a:t> in their “Taxonomy of Blockchain-Based Systems”.</a:t>
            </a:r>
            <a:r>
              <a:rPr lang="en-US" sz="2000" baseline="30000" dirty="0"/>
              <a:t> [10]</a:t>
            </a:r>
            <a:r>
              <a:rPr lang="en-US" sz="2000" dirty="0"/>
              <a:t> </a:t>
            </a:r>
          </a:p>
          <a:p>
            <a:r>
              <a:rPr lang="en-US" sz="2000" dirty="0"/>
              <a:t>Classification scheme: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Less favorable (⊕)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Neutral (⊕⊕)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More favorable (⊕⊕⊕)</a:t>
            </a:r>
          </a:p>
          <a:p>
            <a:pPr marL="0" indent="0">
              <a:buNone/>
            </a:pPr>
            <a:endParaRPr lang="en-US" sz="1800" b="1" dirty="0">
              <a:solidFill>
                <a:schemeClr val="accent5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48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361E12-65A2-1F40-8483-CB37AD70AB09}"/>
              </a:ext>
            </a:extLst>
          </p:cNvPr>
          <p:cNvSpPr txBox="1"/>
          <p:nvPr/>
        </p:nvSpPr>
        <p:spPr>
          <a:xfrm>
            <a:off x="1175985" y="6204737"/>
            <a:ext cx="9339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[10] X. Xu </a:t>
            </a:r>
            <a:r>
              <a:rPr lang="en-US" sz="1400" i="1" dirty="0"/>
              <a:t>et al.</a:t>
            </a:r>
            <a:r>
              <a:rPr lang="en-US" sz="1400" dirty="0"/>
              <a:t>, “A Taxonomy of Blockchain-Based Systems for Architecture Design,” in </a:t>
            </a:r>
            <a:r>
              <a:rPr lang="en-US" sz="1400" i="1" dirty="0"/>
              <a:t>2017 IEEE International Conference on Software Architecture (ICSA)</a:t>
            </a:r>
            <a:r>
              <a:rPr lang="en-US" sz="1400" dirty="0"/>
              <a:t>, 2017, pp. 243–252.</a:t>
            </a:r>
          </a:p>
        </p:txBody>
      </p:sp>
    </p:spTree>
    <p:extLst>
      <p:ext uri="{BB962C8B-B14F-4D97-AF65-F5344CB8AC3E}">
        <p14:creationId xmlns:p14="http://schemas.microsoft.com/office/powerpoint/2010/main" val="38738553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47F7D-4C8E-3748-9370-5D3A4D801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88FE7-67D8-1146-8CE6-2B3680734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This thesis represents </a:t>
            </a:r>
            <a:r>
              <a:rPr lang="en-US" dirty="0">
                <a:solidFill>
                  <a:schemeClr val="accent5"/>
                </a:solidFill>
              </a:rPr>
              <a:t>a step forward in the study and comparison of different alternatives for underlying data structures of distributed ledgers </a:t>
            </a:r>
            <a:r>
              <a:rPr lang="en-US" dirty="0"/>
              <a:t>because it captures the essence of three data structures and analyzes their fundamental functioning.</a:t>
            </a:r>
          </a:p>
          <a:p>
            <a:r>
              <a:rPr lang="en-US" dirty="0"/>
              <a:t>Quantitative and qualitative analyses allowed us to </a:t>
            </a:r>
            <a:r>
              <a:rPr lang="en-US" dirty="0">
                <a:solidFill>
                  <a:schemeClr val="accent5"/>
                </a:solidFill>
              </a:rPr>
              <a:t>determine which data structures would be more suited for use in different real-life scenarios</a:t>
            </a:r>
            <a:r>
              <a:rPr lang="en-US" dirty="0"/>
              <a:t>.</a:t>
            </a:r>
          </a:p>
          <a:p>
            <a:r>
              <a:rPr lang="en-US" dirty="0"/>
              <a:t>It will be some time before distributed ledger technology is adopted for widespread use, but this research represents </a:t>
            </a:r>
            <a:r>
              <a:rPr lang="en-US" dirty="0">
                <a:solidFill>
                  <a:schemeClr val="accent5"/>
                </a:solidFill>
              </a:rPr>
              <a:t>a step in the right direction when it comes to paving the way to making this a reality.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4B655-2B7F-0D46-B87B-85463E24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73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265FF-5240-A74C-912B-3328B3891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83681"/>
            <a:ext cx="9905998" cy="1116984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Research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D0C50-0394-1D42-BE60-2AA511262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26809"/>
            <a:ext cx="9905999" cy="35082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Justification</a:t>
            </a:r>
          </a:p>
          <a:p>
            <a:r>
              <a:rPr lang="en-US" dirty="0"/>
              <a:t>Taking into account two of the technical challenges of the blockchain and the fundamental properties of distributed ledgers, we state that </a:t>
            </a:r>
            <a:r>
              <a:rPr lang="en-US" dirty="0">
                <a:solidFill>
                  <a:srgbClr val="63A0CC"/>
                </a:solidFill>
              </a:rPr>
              <a:t>the implementation of distributed ledgers by making use of the blockchain is insufficient</a:t>
            </a:r>
            <a:r>
              <a:rPr lang="en-US" dirty="0"/>
              <a:t>. </a:t>
            </a:r>
          </a:p>
          <a:p>
            <a:r>
              <a:rPr lang="en-US" dirty="0"/>
              <a:t>In order to truly realize a distributed ledger, </a:t>
            </a:r>
            <a:r>
              <a:rPr lang="en-US" dirty="0">
                <a:solidFill>
                  <a:srgbClr val="63A0CC"/>
                </a:solidFill>
              </a:rPr>
              <a:t>new data structures and algorithms need to be designed</a:t>
            </a:r>
            <a:r>
              <a:rPr lang="en-US" dirty="0"/>
              <a:t>. 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997DE-A9D8-A44C-9BF5-02A429DD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85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1"/>
    </mc:Choice>
    <mc:Fallback xmlns="">
      <p:transition spd="slow" advTm="85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5F943-5A93-5E4A-9682-A9F3425AE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95221"/>
            <a:ext cx="9905998" cy="942198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Research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78914-5582-D24D-87F8-11CCBC71F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83782"/>
            <a:ext cx="9905999" cy="46109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63A0CC"/>
                </a:solidFill>
              </a:rPr>
              <a:t>We present an evaluation of different </a:t>
            </a:r>
            <a:r>
              <a:rPr lang="en-US" sz="2200" dirty="0">
                <a:solidFill>
                  <a:schemeClr val="accent5"/>
                </a:solidFill>
              </a:rPr>
              <a:t>alternatives of underlying data structures</a:t>
            </a:r>
            <a:r>
              <a:rPr lang="en-US" sz="2200" dirty="0"/>
              <a:t> used to manage distributed ledgers.</a:t>
            </a:r>
          </a:p>
          <a:p>
            <a:pPr marL="0" indent="0">
              <a:buNone/>
            </a:pPr>
            <a:endParaRPr lang="en-US" sz="8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chemeClr val="accent5"/>
                </a:solidFill>
              </a:rPr>
              <a:t>Main Goal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</a:rPr>
              <a:t>Compare different data structures</a:t>
            </a:r>
            <a:r>
              <a:rPr lang="en-US" sz="2200" dirty="0"/>
              <a:t> in terms of the extent to which they </a:t>
            </a:r>
            <a:r>
              <a:rPr lang="en-US" sz="2200" dirty="0">
                <a:solidFill>
                  <a:schemeClr val="accent5"/>
                </a:solidFill>
              </a:rPr>
              <a:t>respond to the technical challenges identified for this technology </a:t>
            </a:r>
            <a:r>
              <a:rPr lang="en-US" sz="2200" dirty="0"/>
              <a:t>and </a:t>
            </a:r>
            <a:r>
              <a:rPr lang="en-US" sz="2200" dirty="0">
                <a:solidFill>
                  <a:schemeClr val="accent5"/>
                </a:solidFill>
              </a:rPr>
              <a:t>guarantee a set of properties of distributed ledgers</a:t>
            </a:r>
            <a:r>
              <a:rPr lang="en-US" sz="2200" dirty="0"/>
              <a:t>.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5D4B3-AB67-4E4A-8406-9D73C0C3C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13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"/>
    </mc:Choice>
    <mc:Fallback xmlns="">
      <p:transition spd="slow" advTm="54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5F943-5A93-5E4A-9682-A9F3425AE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17729"/>
            <a:ext cx="9905998" cy="942198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Research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78914-5582-D24D-87F8-11CCBC71F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6290"/>
            <a:ext cx="9905999" cy="44869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100" b="1" dirty="0">
                <a:solidFill>
                  <a:schemeClr val="accent5"/>
                </a:solidFill>
              </a:rPr>
              <a:t>Specific Goals</a:t>
            </a:r>
          </a:p>
          <a:p>
            <a:pPr lvl="0"/>
            <a:r>
              <a:rPr lang="en-US" sz="2100" dirty="0">
                <a:solidFill>
                  <a:srgbClr val="63A0CC"/>
                </a:solidFill>
              </a:rPr>
              <a:t>Implement</a:t>
            </a:r>
            <a:r>
              <a:rPr lang="en-US" sz="2100" dirty="0"/>
              <a:t> distributed data structures in a way that allows for their comparison in terms of two technical challenges.</a:t>
            </a:r>
          </a:p>
          <a:p>
            <a:pPr lvl="0"/>
            <a:r>
              <a:rPr lang="en-US" sz="2100" dirty="0">
                <a:solidFill>
                  <a:srgbClr val="63A0CC"/>
                </a:solidFill>
              </a:rPr>
              <a:t>Quantitatively evaluate and compare </a:t>
            </a:r>
            <a:r>
              <a:rPr lang="en-US" sz="2100" dirty="0"/>
              <a:t>the data structures in terms of two technical challenges.</a:t>
            </a:r>
          </a:p>
          <a:p>
            <a:pPr lvl="0"/>
            <a:r>
              <a:rPr lang="en-US" sz="2100" dirty="0">
                <a:solidFill>
                  <a:srgbClr val="63A0CC"/>
                </a:solidFill>
              </a:rPr>
              <a:t>Classify</a:t>
            </a:r>
            <a:r>
              <a:rPr lang="en-US" sz="2100" dirty="0"/>
              <a:t> the different data structures according to their impact on two technical challenges.</a:t>
            </a:r>
          </a:p>
          <a:p>
            <a:r>
              <a:rPr lang="en-US" sz="2100" dirty="0">
                <a:solidFill>
                  <a:srgbClr val="63A0CC"/>
                </a:solidFill>
              </a:rPr>
              <a:t>Qualitatively evaluate and compare </a:t>
            </a:r>
            <a:r>
              <a:rPr lang="en-US" sz="2100" dirty="0"/>
              <a:t>the data structures in terms of the five fundamental properties.</a:t>
            </a:r>
          </a:p>
          <a:p>
            <a:pPr marL="0" indent="0">
              <a:buNone/>
            </a:pPr>
            <a:endParaRPr lang="en-US" sz="21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5D4B3-AB67-4E4A-8406-9D73C0C3C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146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"/>
    </mc:Choice>
    <mc:Fallback xmlns="">
      <p:transition spd="slow" advTm="54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AA21C-022A-114B-8416-37C6B7AF9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GUIDING Questions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/>
              <a:t>What Can Blockchains Do?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What can they Not do?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A8170-711C-AF4A-B9B5-3886B07B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6"/>
    </mc:Choice>
    <mc:Fallback xmlns="">
      <p:transition spd="slow" advTm="91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86044"/>
            <a:ext cx="9905998" cy="147857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State of the art –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91550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Untangling Blockchain: A Data Processing View of Blockchain Systems</a:t>
            </a:r>
            <a:r>
              <a:rPr lang="en-US" b="1" baseline="30000" dirty="0">
                <a:solidFill>
                  <a:schemeClr val="accent5"/>
                </a:solidFill>
              </a:rPr>
              <a:t>[17]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877312-3543-9C49-8833-6E36A26BD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1" y="2468003"/>
            <a:ext cx="4791478" cy="29981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A91AA1-0B3F-4D4A-A7A2-ECCB81638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302" y="2468002"/>
            <a:ext cx="4742482" cy="310747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4C8C1-EE0B-6645-B011-449FE28CF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ED5258-9F33-974C-9808-DC91D1DA3078}"/>
              </a:ext>
            </a:extLst>
          </p:cNvPr>
          <p:cNvSpPr txBox="1"/>
          <p:nvPr/>
        </p:nvSpPr>
        <p:spPr>
          <a:xfrm>
            <a:off x="1352427" y="6142277"/>
            <a:ext cx="9134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[17] T. T. A. </a:t>
            </a:r>
            <a:r>
              <a:rPr lang="en-US" sz="1400" dirty="0" err="1"/>
              <a:t>Dinh</a:t>
            </a:r>
            <a:r>
              <a:rPr lang="en-US" sz="1400" dirty="0"/>
              <a:t>, R. Liu, M. Zhang, G. Chen, B. C. </a:t>
            </a:r>
            <a:r>
              <a:rPr lang="en-US" sz="1400" dirty="0" err="1"/>
              <a:t>Ooi</a:t>
            </a:r>
            <a:r>
              <a:rPr lang="en-US" sz="1400" dirty="0"/>
              <a:t>, and J. Wang, “Untangling Blockchain: A Data Processing View of Blockchain Systems,” </a:t>
            </a:r>
            <a:r>
              <a:rPr lang="en-US" sz="1400" i="1" dirty="0"/>
              <a:t>IEEE Trans. </a:t>
            </a:r>
            <a:r>
              <a:rPr lang="en-US" sz="1400" i="1" dirty="0" err="1"/>
              <a:t>Knowl</a:t>
            </a:r>
            <a:r>
              <a:rPr lang="en-US" sz="1400" i="1" dirty="0"/>
              <a:t>. Data Eng.</a:t>
            </a:r>
            <a:r>
              <a:rPr lang="en-US" sz="1400" dirty="0"/>
              <a:t>, vol. 30, no. 7, pp. 1366–1385, Jul. 2018.</a:t>
            </a:r>
          </a:p>
        </p:txBody>
      </p:sp>
    </p:spTree>
    <p:extLst>
      <p:ext uri="{BB962C8B-B14F-4D97-AF65-F5344CB8AC3E}">
        <p14:creationId xmlns:p14="http://schemas.microsoft.com/office/powerpoint/2010/main" val="23594929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3788</TotalTime>
  <Words>3902</Words>
  <Application>Microsoft Macintosh PowerPoint</Application>
  <PresentationFormat>Widescreen</PresentationFormat>
  <Paragraphs>581</Paragraphs>
  <Slides>49</Slides>
  <Notes>6</Notes>
  <HiddenSlides>12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Calibri</vt:lpstr>
      <vt:lpstr>Courier New</vt:lpstr>
      <vt:lpstr>Tw Cen MT</vt:lpstr>
      <vt:lpstr>Circuit</vt:lpstr>
      <vt:lpstr>Comparison of underlying data structures for distributed ledgers</vt:lpstr>
      <vt:lpstr>Context</vt:lpstr>
      <vt:lpstr>Distributed Ledgers</vt:lpstr>
      <vt:lpstr>Research problem</vt:lpstr>
      <vt:lpstr>Research problem</vt:lpstr>
      <vt:lpstr>Research Goals</vt:lpstr>
      <vt:lpstr>Research Goals</vt:lpstr>
      <vt:lpstr>GUIDING Questions  What Can Blockchains Do?  What can they Not do?</vt:lpstr>
      <vt:lpstr>State of the art – evaluation of blockchain</vt:lpstr>
      <vt:lpstr>State of the art – evaluation of blockchain</vt:lpstr>
      <vt:lpstr>Data Structure implementations</vt:lpstr>
      <vt:lpstr>Underlying Data Structures for Distributed Ledgers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Underlying Data Structures for Distributed Ledgers</vt:lpstr>
      <vt:lpstr>Underlying Data Structures for Distributed Ledgers</vt:lpstr>
      <vt:lpstr>PowerPoint Presentation</vt:lpstr>
      <vt:lpstr>PowerPoint Presentation</vt:lpstr>
      <vt:lpstr>Evaluation of Data Structures</vt:lpstr>
      <vt:lpstr>PowerPoint Presentation</vt:lpstr>
      <vt:lpstr>PowerPoint Presentation</vt:lpstr>
      <vt:lpstr>PowerPoint Presentation</vt:lpstr>
      <vt:lpstr>Evaluation of data structures</vt:lpstr>
      <vt:lpstr>PowerPoint Presentation</vt:lpstr>
      <vt:lpstr>Evaluation of data structures</vt:lpstr>
      <vt:lpstr>Relevance of Results</vt:lpstr>
      <vt:lpstr>Data structure Validation</vt:lpstr>
      <vt:lpstr>Qualitative evaluation</vt:lpstr>
      <vt:lpstr>Relevance of Results</vt:lpstr>
      <vt:lpstr>Relevance of Results</vt:lpstr>
      <vt:lpstr>Future Work</vt:lpstr>
      <vt:lpstr>Conclusions</vt:lpstr>
      <vt:lpstr>Agenda</vt:lpstr>
      <vt:lpstr>State of the art – evaluation of blockchain</vt:lpstr>
      <vt:lpstr>State of the art – evaluation of blockchain</vt:lpstr>
      <vt:lpstr>State of the art - evaluation of blockchain</vt:lpstr>
      <vt:lpstr>Go in a Nutshell</vt:lpstr>
      <vt:lpstr>Go in a nutshell</vt:lpstr>
      <vt:lpstr>P2p communication</vt:lpstr>
      <vt:lpstr>Underlying Data Structures for Distributed Ledgers</vt:lpstr>
      <vt:lpstr>Evaluation of data structures</vt:lpstr>
      <vt:lpstr>Evaluation of Data Structures</vt:lpstr>
      <vt:lpstr>Evaluation of data structures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Evaluación de Blockchain</dc:title>
  <dc:creator>Sebastian Sanchez Galiano</dc:creator>
  <cp:lastModifiedBy>Sebastian Sanchez Galiano</cp:lastModifiedBy>
  <cp:revision>380</cp:revision>
  <cp:lastPrinted>2018-11-27T23:38:49Z</cp:lastPrinted>
  <dcterms:created xsi:type="dcterms:W3CDTF">2018-09-09T23:13:17Z</dcterms:created>
  <dcterms:modified xsi:type="dcterms:W3CDTF">2019-05-16T14:46:13Z</dcterms:modified>
</cp:coreProperties>
</file>

<file path=docProps/thumbnail.jpeg>
</file>